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0" r:id="rId5"/>
    <p:sldId id="261" r:id="rId6"/>
    <p:sldId id="262" r:id="rId7"/>
    <p:sldId id="265" r:id="rId8"/>
    <p:sldId id="263" r:id="rId9"/>
    <p:sldId id="264" r:id="rId10"/>
    <p:sldId id="257" r:id="rId11"/>
    <p:sldId id="258" r:id="rId12"/>
    <p:sldId id="259" r:id="rId13"/>
    <p:sldId id="266" r:id="rId14"/>
    <p:sldId id="267" r:id="rId15"/>
    <p:sldId id="268" r:id="rId16"/>
    <p:sldId id="270" r:id="rId17"/>
    <p:sldId id="269" r:id="rId18"/>
    <p:sldId id="274" r:id="rId19"/>
    <p:sldId id="273" r:id="rId20"/>
    <p:sldId id="271" r:id="rId21"/>
    <p:sldId id="275" r:id="rId22"/>
    <p:sldId id="276" r:id="rId23"/>
    <p:sldId id="277" r:id="rId24"/>
    <p:sldId id="278" r:id="rId25"/>
    <p:sldId id="286" r:id="rId26"/>
    <p:sldId id="285" r:id="rId27"/>
    <p:sldId id="28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E20C8-DFF9-4CC4-B98D-E220B04AD179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C11FDDD-EF80-4C93-A403-214B1BB2B3C6}">
      <dgm:prSet/>
      <dgm:spPr/>
      <dgm:t>
        <a:bodyPr/>
        <a:lstStyle/>
        <a:p>
          <a:r>
            <a:rPr lang="en-US"/>
            <a:t>REDUCED Staff, Hours, and Availability</a:t>
          </a:r>
        </a:p>
      </dgm:t>
    </dgm:pt>
    <dgm:pt modelId="{D6198D9C-8AC5-4531-858D-D6AB5029A365}" type="parTrans" cxnId="{36D49F1A-EC11-489C-8A12-7F18CBD257E5}">
      <dgm:prSet/>
      <dgm:spPr/>
      <dgm:t>
        <a:bodyPr/>
        <a:lstStyle/>
        <a:p>
          <a:endParaRPr lang="en-US"/>
        </a:p>
      </dgm:t>
    </dgm:pt>
    <dgm:pt modelId="{E4DC8B45-9FF4-4600-832B-A39CF0A6806F}" type="sibTrans" cxnId="{36D49F1A-EC11-489C-8A12-7F18CBD257E5}">
      <dgm:prSet/>
      <dgm:spPr/>
      <dgm:t>
        <a:bodyPr/>
        <a:lstStyle/>
        <a:p>
          <a:endParaRPr lang="en-US"/>
        </a:p>
      </dgm:t>
    </dgm:pt>
    <dgm:pt modelId="{3F2DF4E6-DFE9-487B-9AD6-C6B6A7A9D13C}">
      <dgm:prSet/>
      <dgm:spPr/>
      <dgm:t>
        <a:bodyPr/>
        <a:lstStyle/>
        <a:p>
          <a:r>
            <a:rPr lang="en-US"/>
            <a:t>Fewer guest workers due to BREXIT</a:t>
          </a:r>
        </a:p>
      </dgm:t>
    </dgm:pt>
    <dgm:pt modelId="{A45653C5-DDC5-41F3-99F4-2797DC3EB8EC}" type="parTrans" cxnId="{50A84F44-9645-48A3-B3C4-E859AE40722C}">
      <dgm:prSet/>
      <dgm:spPr/>
      <dgm:t>
        <a:bodyPr/>
        <a:lstStyle/>
        <a:p>
          <a:endParaRPr lang="en-US"/>
        </a:p>
      </dgm:t>
    </dgm:pt>
    <dgm:pt modelId="{070F98C2-F104-4A07-AC38-43228B1A42CF}" type="sibTrans" cxnId="{50A84F44-9645-48A3-B3C4-E859AE40722C}">
      <dgm:prSet/>
      <dgm:spPr/>
      <dgm:t>
        <a:bodyPr/>
        <a:lstStyle/>
        <a:p>
          <a:endParaRPr lang="en-US"/>
        </a:p>
      </dgm:t>
    </dgm:pt>
    <dgm:pt modelId="{AEA9AB8A-3FFF-421C-AC7C-2ED7A100006C}">
      <dgm:prSet/>
      <dgm:spPr/>
      <dgm:t>
        <a:bodyPr/>
        <a:lstStyle/>
        <a:p>
          <a:r>
            <a:rPr lang="en-US"/>
            <a:t>Fewer Hotel rooms</a:t>
          </a:r>
        </a:p>
      </dgm:t>
    </dgm:pt>
    <dgm:pt modelId="{15F63DC1-F61B-4B96-8B52-2F61AC5B2658}" type="parTrans" cxnId="{FA96920F-9479-44F8-9925-E4F0FDAED4CB}">
      <dgm:prSet/>
      <dgm:spPr/>
      <dgm:t>
        <a:bodyPr/>
        <a:lstStyle/>
        <a:p>
          <a:endParaRPr lang="en-US"/>
        </a:p>
      </dgm:t>
    </dgm:pt>
    <dgm:pt modelId="{9918361F-2A3C-4BAE-B73D-237973589B32}" type="sibTrans" cxnId="{FA96920F-9479-44F8-9925-E4F0FDAED4CB}">
      <dgm:prSet/>
      <dgm:spPr/>
      <dgm:t>
        <a:bodyPr/>
        <a:lstStyle/>
        <a:p>
          <a:endParaRPr lang="en-US"/>
        </a:p>
      </dgm:t>
    </dgm:pt>
    <dgm:pt modelId="{8905C575-9E0D-42CD-8DF0-DA58EAB14DF5}">
      <dgm:prSet/>
      <dgm:spPr/>
      <dgm:t>
        <a:bodyPr/>
        <a:lstStyle/>
        <a:p>
          <a:r>
            <a:rPr lang="en-US"/>
            <a:t>Fewer Restaurant servers</a:t>
          </a:r>
        </a:p>
      </dgm:t>
    </dgm:pt>
    <dgm:pt modelId="{C53A5089-1C9C-4A0C-81CE-37120167AD1E}" type="parTrans" cxnId="{F3BAEBEE-6679-46D5-92DB-915E9CFE0E52}">
      <dgm:prSet/>
      <dgm:spPr/>
      <dgm:t>
        <a:bodyPr/>
        <a:lstStyle/>
        <a:p>
          <a:endParaRPr lang="en-US"/>
        </a:p>
      </dgm:t>
    </dgm:pt>
    <dgm:pt modelId="{0EB9A74B-0F03-4212-BA6D-6759E440C28F}" type="sibTrans" cxnId="{F3BAEBEE-6679-46D5-92DB-915E9CFE0E52}">
      <dgm:prSet/>
      <dgm:spPr/>
      <dgm:t>
        <a:bodyPr/>
        <a:lstStyle/>
        <a:p>
          <a:endParaRPr lang="en-US"/>
        </a:p>
      </dgm:t>
    </dgm:pt>
    <dgm:pt modelId="{CD57228F-3E4E-416F-B8EE-07CD4DB569B1}">
      <dgm:prSet/>
      <dgm:spPr/>
      <dgm:t>
        <a:bodyPr/>
        <a:lstStyle/>
        <a:p>
          <a:r>
            <a:rPr lang="en-US"/>
            <a:t>Reduced operating hours for attractions</a:t>
          </a:r>
        </a:p>
      </dgm:t>
    </dgm:pt>
    <dgm:pt modelId="{86742DF0-9603-4EC8-851F-CF085E27EDF1}" type="parTrans" cxnId="{9D024C7A-B1DF-4FC4-93AE-2CF97E3140C8}">
      <dgm:prSet/>
      <dgm:spPr/>
      <dgm:t>
        <a:bodyPr/>
        <a:lstStyle/>
        <a:p>
          <a:endParaRPr lang="en-US"/>
        </a:p>
      </dgm:t>
    </dgm:pt>
    <dgm:pt modelId="{5D0A6CF6-58C0-4906-82F3-179FFE2BFB7F}" type="sibTrans" cxnId="{9D024C7A-B1DF-4FC4-93AE-2CF97E3140C8}">
      <dgm:prSet/>
      <dgm:spPr/>
      <dgm:t>
        <a:bodyPr/>
        <a:lstStyle/>
        <a:p>
          <a:endParaRPr lang="en-US"/>
        </a:p>
      </dgm:t>
    </dgm:pt>
    <dgm:pt modelId="{10089648-ECBD-4DE4-99A8-8EF7F9DA2FE2}" type="pres">
      <dgm:prSet presAssocID="{244E20C8-DFF9-4CC4-B98D-E220B04AD179}" presName="Name0" presStyleCnt="0">
        <dgm:presLayoutVars>
          <dgm:dir/>
          <dgm:animLvl val="lvl"/>
          <dgm:resizeHandles val="exact"/>
        </dgm:presLayoutVars>
      </dgm:prSet>
      <dgm:spPr/>
    </dgm:pt>
    <dgm:pt modelId="{D58F84F3-7A9F-40BD-8E67-F62B4C644530}" type="pres">
      <dgm:prSet presAssocID="{5C11FDDD-EF80-4C93-A403-214B1BB2B3C6}" presName="composite" presStyleCnt="0"/>
      <dgm:spPr/>
    </dgm:pt>
    <dgm:pt modelId="{2AB44B62-DDC5-45F1-9819-95321CF4BFA8}" type="pres">
      <dgm:prSet presAssocID="{5C11FDDD-EF80-4C93-A403-214B1BB2B3C6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60BAA359-80E9-494C-B517-4EABE4DA8142}" type="pres">
      <dgm:prSet presAssocID="{5C11FDDD-EF80-4C93-A403-214B1BB2B3C6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FA96920F-9479-44F8-9925-E4F0FDAED4CB}" srcId="{3F2DF4E6-DFE9-487B-9AD6-C6B6A7A9D13C}" destId="{AEA9AB8A-3FFF-421C-AC7C-2ED7A100006C}" srcOrd="0" destOrd="0" parTransId="{15F63DC1-F61B-4B96-8B52-2F61AC5B2658}" sibTransId="{9918361F-2A3C-4BAE-B73D-237973589B32}"/>
    <dgm:cxn modelId="{6A7F7618-0A8A-4BA6-ABE8-3EEE96D32118}" type="presOf" srcId="{244E20C8-DFF9-4CC4-B98D-E220B04AD179}" destId="{10089648-ECBD-4DE4-99A8-8EF7F9DA2FE2}" srcOrd="0" destOrd="0" presId="urn:microsoft.com/office/officeart/2005/8/layout/hList1"/>
    <dgm:cxn modelId="{36D49F1A-EC11-489C-8A12-7F18CBD257E5}" srcId="{244E20C8-DFF9-4CC4-B98D-E220B04AD179}" destId="{5C11FDDD-EF80-4C93-A403-214B1BB2B3C6}" srcOrd="0" destOrd="0" parTransId="{D6198D9C-8AC5-4531-858D-D6AB5029A365}" sibTransId="{E4DC8B45-9FF4-4600-832B-A39CF0A6806F}"/>
    <dgm:cxn modelId="{1BA1F61F-BFC1-42B7-B0D5-365A37CAE74C}" type="presOf" srcId="{CD57228F-3E4E-416F-B8EE-07CD4DB569B1}" destId="{60BAA359-80E9-494C-B517-4EABE4DA8142}" srcOrd="0" destOrd="3" presId="urn:microsoft.com/office/officeart/2005/8/layout/hList1"/>
    <dgm:cxn modelId="{4E193528-0BD0-4E38-9FAC-71AF1750D09F}" type="presOf" srcId="{3F2DF4E6-DFE9-487B-9AD6-C6B6A7A9D13C}" destId="{60BAA359-80E9-494C-B517-4EABE4DA8142}" srcOrd="0" destOrd="0" presId="urn:microsoft.com/office/officeart/2005/8/layout/hList1"/>
    <dgm:cxn modelId="{39D0AF32-95D1-4CC3-800C-C441CA21CC6D}" type="presOf" srcId="{AEA9AB8A-3FFF-421C-AC7C-2ED7A100006C}" destId="{60BAA359-80E9-494C-B517-4EABE4DA8142}" srcOrd="0" destOrd="1" presId="urn:microsoft.com/office/officeart/2005/8/layout/hList1"/>
    <dgm:cxn modelId="{3FFDED39-E184-4ABE-BD99-EC8B6679F6F9}" type="presOf" srcId="{5C11FDDD-EF80-4C93-A403-214B1BB2B3C6}" destId="{2AB44B62-DDC5-45F1-9819-95321CF4BFA8}" srcOrd="0" destOrd="0" presId="urn:microsoft.com/office/officeart/2005/8/layout/hList1"/>
    <dgm:cxn modelId="{50A84F44-9645-48A3-B3C4-E859AE40722C}" srcId="{5C11FDDD-EF80-4C93-A403-214B1BB2B3C6}" destId="{3F2DF4E6-DFE9-487B-9AD6-C6B6A7A9D13C}" srcOrd="0" destOrd="0" parTransId="{A45653C5-DDC5-41F3-99F4-2797DC3EB8EC}" sibTransId="{070F98C2-F104-4A07-AC38-43228B1A42CF}"/>
    <dgm:cxn modelId="{9D024C7A-B1DF-4FC4-93AE-2CF97E3140C8}" srcId="{3F2DF4E6-DFE9-487B-9AD6-C6B6A7A9D13C}" destId="{CD57228F-3E4E-416F-B8EE-07CD4DB569B1}" srcOrd="2" destOrd="0" parTransId="{86742DF0-9603-4EC8-851F-CF085E27EDF1}" sibTransId="{5D0A6CF6-58C0-4906-82F3-179FFE2BFB7F}"/>
    <dgm:cxn modelId="{F89A67E5-EDCD-4D5A-8FAD-01DC23A770A7}" type="presOf" srcId="{8905C575-9E0D-42CD-8DF0-DA58EAB14DF5}" destId="{60BAA359-80E9-494C-B517-4EABE4DA8142}" srcOrd="0" destOrd="2" presId="urn:microsoft.com/office/officeart/2005/8/layout/hList1"/>
    <dgm:cxn modelId="{F3BAEBEE-6679-46D5-92DB-915E9CFE0E52}" srcId="{3F2DF4E6-DFE9-487B-9AD6-C6B6A7A9D13C}" destId="{8905C575-9E0D-42CD-8DF0-DA58EAB14DF5}" srcOrd="1" destOrd="0" parTransId="{C53A5089-1C9C-4A0C-81CE-37120167AD1E}" sibTransId="{0EB9A74B-0F03-4212-BA6D-6759E440C28F}"/>
    <dgm:cxn modelId="{8175363B-7537-43D2-BDB8-31B6E4D472B7}" type="presParOf" srcId="{10089648-ECBD-4DE4-99A8-8EF7F9DA2FE2}" destId="{D58F84F3-7A9F-40BD-8E67-F62B4C644530}" srcOrd="0" destOrd="0" presId="urn:microsoft.com/office/officeart/2005/8/layout/hList1"/>
    <dgm:cxn modelId="{8ED2E551-9AB7-42FE-BC5D-2971C5EC3D0A}" type="presParOf" srcId="{D58F84F3-7A9F-40BD-8E67-F62B4C644530}" destId="{2AB44B62-DDC5-45F1-9819-95321CF4BFA8}" srcOrd="0" destOrd="0" presId="urn:microsoft.com/office/officeart/2005/8/layout/hList1"/>
    <dgm:cxn modelId="{3C38C6C7-63C1-4229-AAC0-9CE604B9A794}" type="presParOf" srcId="{D58F84F3-7A9F-40BD-8E67-F62B4C644530}" destId="{60BAA359-80E9-494C-B517-4EABE4DA814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7C33E4-750E-4C28-A1DC-880332E40CC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4CF9532-1B9E-41D5-AA4F-5D9A274EDB78}">
      <dgm:prSet/>
      <dgm:spPr/>
      <dgm:t>
        <a:bodyPr/>
        <a:lstStyle/>
        <a:p>
          <a:r>
            <a:rPr lang="en-US"/>
            <a:t>Useful Websites</a:t>
          </a:r>
        </a:p>
      </dgm:t>
    </dgm:pt>
    <dgm:pt modelId="{835CE62F-D6DA-45D9-898C-463D788A568C}" type="parTrans" cxnId="{A0E95965-91FE-4F8E-A392-E1B0D354B931}">
      <dgm:prSet/>
      <dgm:spPr/>
      <dgm:t>
        <a:bodyPr/>
        <a:lstStyle/>
        <a:p>
          <a:endParaRPr lang="en-US"/>
        </a:p>
      </dgm:t>
    </dgm:pt>
    <dgm:pt modelId="{4A9640B8-1769-481D-9916-E00621E68423}" type="sibTrans" cxnId="{A0E95965-91FE-4F8E-A392-E1B0D354B931}">
      <dgm:prSet/>
      <dgm:spPr/>
      <dgm:t>
        <a:bodyPr/>
        <a:lstStyle/>
        <a:p>
          <a:endParaRPr lang="en-US"/>
        </a:p>
      </dgm:t>
    </dgm:pt>
    <dgm:pt modelId="{8DC1A56F-67DF-4673-B5CB-665168FBEE12}">
      <dgm:prSet/>
      <dgm:spPr/>
      <dgm:t>
        <a:bodyPr/>
        <a:lstStyle/>
        <a:p>
          <a:r>
            <a:rPr lang="en-US" b="1"/>
            <a:t>https://travel.state.gov</a:t>
          </a:r>
          <a:endParaRPr lang="en-US"/>
        </a:p>
      </dgm:t>
    </dgm:pt>
    <dgm:pt modelId="{76309E18-79AD-4248-A7C3-4666883AC042}" type="parTrans" cxnId="{F427AB44-02D4-4701-8048-48C2531091B7}">
      <dgm:prSet/>
      <dgm:spPr/>
      <dgm:t>
        <a:bodyPr/>
        <a:lstStyle/>
        <a:p>
          <a:endParaRPr lang="en-US"/>
        </a:p>
      </dgm:t>
    </dgm:pt>
    <dgm:pt modelId="{F3C5FA1B-26A4-4DFC-AFB1-EAFAFB602975}" type="sibTrans" cxnId="{F427AB44-02D4-4701-8048-48C2531091B7}">
      <dgm:prSet/>
      <dgm:spPr/>
      <dgm:t>
        <a:bodyPr/>
        <a:lstStyle/>
        <a:p>
          <a:endParaRPr lang="en-US"/>
        </a:p>
      </dgm:t>
    </dgm:pt>
    <dgm:pt modelId="{6CACB20D-22C9-4E8F-888A-4140052F6163}">
      <dgm:prSet/>
      <dgm:spPr/>
      <dgm:t>
        <a:bodyPr/>
        <a:lstStyle/>
        <a:p>
          <a:r>
            <a:rPr lang="en-US" b="1"/>
            <a:t>https://travel.gc.ca/travel-covid</a:t>
          </a:r>
          <a:endParaRPr lang="en-US"/>
        </a:p>
      </dgm:t>
    </dgm:pt>
    <dgm:pt modelId="{8F3B18A0-3973-45F9-B29E-8E826CD048BD}" type="parTrans" cxnId="{9B219AD7-80F7-4E8B-A7DB-E416A07A52DF}">
      <dgm:prSet/>
      <dgm:spPr/>
      <dgm:t>
        <a:bodyPr/>
        <a:lstStyle/>
        <a:p>
          <a:endParaRPr lang="en-US"/>
        </a:p>
      </dgm:t>
    </dgm:pt>
    <dgm:pt modelId="{02FE721B-A366-4C6C-888E-C4F7AC50DE32}" type="sibTrans" cxnId="{9B219AD7-80F7-4E8B-A7DB-E416A07A52DF}">
      <dgm:prSet/>
      <dgm:spPr/>
      <dgm:t>
        <a:bodyPr/>
        <a:lstStyle/>
        <a:p>
          <a:endParaRPr lang="en-US"/>
        </a:p>
      </dgm:t>
    </dgm:pt>
    <dgm:pt modelId="{4F383515-6CBF-4FDC-89DD-01A4135A0C68}">
      <dgm:prSet/>
      <dgm:spPr/>
      <dgm:t>
        <a:bodyPr/>
        <a:lstStyle/>
        <a:p>
          <a:r>
            <a:rPr lang="en-US" b="1"/>
            <a:t>https://www.gov.uk/uk-border-control</a:t>
          </a:r>
          <a:endParaRPr lang="en-US"/>
        </a:p>
      </dgm:t>
    </dgm:pt>
    <dgm:pt modelId="{D7CDC494-9690-42FA-AA5F-302B149A018C}" type="parTrans" cxnId="{B69A6505-8235-46C0-ABB8-737ED18D82A5}">
      <dgm:prSet/>
      <dgm:spPr/>
      <dgm:t>
        <a:bodyPr/>
        <a:lstStyle/>
        <a:p>
          <a:endParaRPr lang="en-US"/>
        </a:p>
      </dgm:t>
    </dgm:pt>
    <dgm:pt modelId="{97376DB6-324E-4493-9C30-745348A645BB}" type="sibTrans" cxnId="{B69A6505-8235-46C0-ABB8-737ED18D82A5}">
      <dgm:prSet/>
      <dgm:spPr/>
      <dgm:t>
        <a:bodyPr/>
        <a:lstStyle/>
        <a:p>
          <a:endParaRPr lang="en-US"/>
        </a:p>
      </dgm:t>
    </dgm:pt>
    <dgm:pt modelId="{AFD4E8BB-0A34-4959-9175-EDACE8020900}" type="pres">
      <dgm:prSet presAssocID="{5E7C33E4-750E-4C28-A1DC-880332E40CC7}" presName="linear" presStyleCnt="0">
        <dgm:presLayoutVars>
          <dgm:animLvl val="lvl"/>
          <dgm:resizeHandles val="exact"/>
        </dgm:presLayoutVars>
      </dgm:prSet>
      <dgm:spPr/>
    </dgm:pt>
    <dgm:pt modelId="{1798FE33-6F83-46F7-BC87-5988E00EDDE1}" type="pres">
      <dgm:prSet presAssocID="{F4CF9532-1B9E-41D5-AA4F-5D9A274EDB7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F30407B-454E-49E5-823D-DD232CDCD09D}" type="pres">
      <dgm:prSet presAssocID="{4A9640B8-1769-481D-9916-E00621E68423}" presName="spacer" presStyleCnt="0"/>
      <dgm:spPr/>
    </dgm:pt>
    <dgm:pt modelId="{0D799CA5-E1F4-4EC3-9FF8-3C5F47E70485}" type="pres">
      <dgm:prSet presAssocID="{8DC1A56F-67DF-4673-B5CB-665168FBEE1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260BA4B-AE74-4378-8832-9DBD3AC97078}" type="pres">
      <dgm:prSet presAssocID="{F3C5FA1B-26A4-4DFC-AFB1-EAFAFB602975}" presName="spacer" presStyleCnt="0"/>
      <dgm:spPr/>
    </dgm:pt>
    <dgm:pt modelId="{3D755A65-68D9-4807-8B5D-C733BB148EC7}" type="pres">
      <dgm:prSet presAssocID="{6CACB20D-22C9-4E8F-888A-4140052F616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F8A0B2A-CD34-4B15-9CED-6A73184ADFD6}" type="pres">
      <dgm:prSet presAssocID="{02FE721B-A366-4C6C-888E-C4F7AC50DE32}" presName="spacer" presStyleCnt="0"/>
      <dgm:spPr/>
    </dgm:pt>
    <dgm:pt modelId="{5D038A1D-A2AC-4593-A8D6-F64B423CA9D5}" type="pres">
      <dgm:prSet presAssocID="{4F383515-6CBF-4FDC-89DD-01A4135A0C6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69A6505-8235-46C0-ABB8-737ED18D82A5}" srcId="{5E7C33E4-750E-4C28-A1DC-880332E40CC7}" destId="{4F383515-6CBF-4FDC-89DD-01A4135A0C68}" srcOrd="3" destOrd="0" parTransId="{D7CDC494-9690-42FA-AA5F-302B149A018C}" sibTransId="{97376DB6-324E-4493-9C30-745348A645BB}"/>
    <dgm:cxn modelId="{7596DE17-C074-47F3-898A-305CAABB97E2}" type="presOf" srcId="{6CACB20D-22C9-4E8F-888A-4140052F6163}" destId="{3D755A65-68D9-4807-8B5D-C733BB148EC7}" srcOrd="0" destOrd="0" presId="urn:microsoft.com/office/officeart/2005/8/layout/vList2"/>
    <dgm:cxn modelId="{F427AB44-02D4-4701-8048-48C2531091B7}" srcId="{5E7C33E4-750E-4C28-A1DC-880332E40CC7}" destId="{8DC1A56F-67DF-4673-B5CB-665168FBEE12}" srcOrd="1" destOrd="0" parTransId="{76309E18-79AD-4248-A7C3-4666883AC042}" sibTransId="{F3C5FA1B-26A4-4DFC-AFB1-EAFAFB602975}"/>
    <dgm:cxn modelId="{A0E95965-91FE-4F8E-A392-E1B0D354B931}" srcId="{5E7C33E4-750E-4C28-A1DC-880332E40CC7}" destId="{F4CF9532-1B9E-41D5-AA4F-5D9A274EDB78}" srcOrd="0" destOrd="0" parTransId="{835CE62F-D6DA-45D9-898C-463D788A568C}" sibTransId="{4A9640B8-1769-481D-9916-E00621E68423}"/>
    <dgm:cxn modelId="{C7D12892-4B12-415B-9AAD-462850B35CBA}" type="presOf" srcId="{4F383515-6CBF-4FDC-89DD-01A4135A0C68}" destId="{5D038A1D-A2AC-4593-A8D6-F64B423CA9D5}" srcOrd="0" destOrd="0" presId="urn:microsoft.com/office/officeart/2005/8/layout/vList2"/>
    <dgm:cxn modelId="{92ACEAA7-70A9-4688-A849-DB84ABFF3A67}" type="presOf" srcId="{F4CF9532-1B9E-41D5-AA4F-5D9A274EDB78}" destId="{1798FE33-6F83-46F7-BC87-5988E00EDDE1}" srcOrd="0" destOrd="0" presId="urn:microsoft.com/office/officeart/2005/8/layout/vList2"/>
    <dgm:cxn modelId="{ADE1B8B3-1AC9-41DA-8746-BA588A92EA30}" type="presOf" srcId="{8DC1A56F-67DF-4673-B5CB-665168FBEE12}" destId="{0D799CA5-E1F4-4EC3-9FF8-3C5F47E70485}" srcOrd="0" destOrd="0" presId="urn:microsoft.com/office/officeart/2005/8/layout/vList2"/>
    <dgm:cxn modelId="{9B219AD7-80F7-4E8B-A7DB-E416A07A52DF}" srcId="{5E7C33E4-750E-4C28-A1DC-880332E40CC7}" destId="{6CACB20D-22C9-4E8F-888A-4140052F6163}" srcOrd="2" destOrd="0" parTransId="{8F3B18A0-3973-45F9-B29E-8E826CD048BD}" sibTransId="{02FE721B-A366-4C6C-888E-C4F7AC50DE32}"/>
    <dgm:cxn modelId="{EEC335DA-5F5D-4466-9477-93990C5FDA77}" type="presOf" srcId="{5E7C33E4-750E-4C28-A1DC-880332E40CC7}" destId="{AFD4E8BB-0A34-4959-9175-EDACE8020900}" srcOrd="0" destOrd="0" presId="urn:microsoft.com/office/officeart/2005/8/layout/vList2"/>
    <dgm:cxn modelId="{12FA5DB4-F1DB-402D-9936-CD65AB61DAD7}" type="presParOf" srcId="{AFD4E8BB-0A34-4959-9175-EDACE8020900}" destId="{1798FE33-6F83-46F7-BC87-5988E00EDDE1}" srcOrd="0" destOrd="0" presId="urn:microsoft.com/office/officeart/2005/8/layout/vList2"/>
    <dgm:cxn modelId="{E3E1A36E-E5C9-4CFE-A17F-DAD21590045A}" type="presParOf" srcId="{AFD4E8BB-0A34-4959-9175-EDACE8020900}" destId="{1F30407B-454E-49E5-823D-DD232CDCD09D}" srcOrd="1" destOrd="0" presId="urn:microsoft.com/office/officeart/2005/8/layout/vList2"/>
    <dgm:cxn modelId="{468CB133-CE3F-4856-A43F-F45FCE906F36}" type="presParOf" srcId="{AFD4E8BB-0A34-4959-9175-EDACE8020900}" destId="{0D799CA5-E1F4-4EC3-9FF8-3C5F47E70485}" srcOrd="2" destOrd="0" presId="urn:microsoft.com/office/officeart/2005/8/layout/vList2"/>
    <dgm:cxn modelId="{F610E0BB-2376-4262-A1AF-5C61D0713E6C}" type="presParOf" srcId="{AFD4E8BB-0A34-4959-9175-EDACE8020900}" destId="{B260BA4B-AE74-4378-8832-9DBD3AC97078}" srcOrd="3" destOrd="0" presId="urn:microsoft.com/office/officeart/2005/8/layout/vList2"/>
    <dgm:cxn modelId="{DFFE45DE-576E-49B7-AD78-281FE64B219E}" type="presParOf" srcId="{AFD4E8BB-0A34-4959-9175-EDACE8020900}" destId="{3D755A65-68D9-4807-8B5D-C733BB148EC7}" srcOrd="4" destOrd="0" presId="urn:microsoft.com/office/officeart/2005/8/layout/vList2"/>
    <dgm:cxn modelId="{E6453E42-7815-40CE-98B1-B220208694C8}" type="presParOf" srcId="{AFD4E8BB-0A34-4959-9175-EDACE8020900}" destId="{1F8A0B2A-CD34-4B15-9CED-6A73184ADFD6}" srcOrd="5" destOrd="0" presId="urn:microsoft.com/office/officeart/2005/8/layout/vList2"/>
    <dgm:cxn modelId="{811AA933-C65A-461D-B47F-5DFBE65EF77A}" type="presParOf" srcId="{AFD4E8BB-0A34-4959-9175-EDACE8020900}" destId="{5D038A1D-A2AC-4593-A8D6-F64B423CA9D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31110E-AD09-47FD-AF08-887653AFC1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6D9F56-AB41-4D2B-99F0-7698AAF79F59}">
      <dgm:prSet/>
      <dgm:spPr/>
      <dgm:t>
        <a:bodyPr/>
        <a:lstStyle/>
        <a:p>
          <a:r>
            <a:rPr lang="en-US" b="1"/>
            <a:t>Airport</a:t>
          </a:r>
          <a:r>
            <a:rPr lang="en-US"/>
            <a:t>			</a:t>
          </a:r>
          <a:r>
            <a:rPr lang="en-US" b="1"/>
            <a:t>Direct Flight</a:t>
          </a:r>
          <a:r>
            <a:rPr lang="en-US"/>
            <a:t>			</a:t>
          </a:r>
          <a:r>
            <a:rPr lang="en-US" b="1"/>
            <a:t>One-Stop</a:t>
          </a:r>
          <a:endParaRPr lang="en-US"/>
        </a:p>
      </dgm:t>
    </dgm:pt>
    <dgm:pt modelId="{1D5C2788-D1F2-4B35-A915-EE0632F5E8CE}" type="parTrans" cxnId="{882CBA50-D7C5-41CD-B8C1-730454817D1A}">
      <dgm:prSet/>
      <dgm:spPr/>
      <dgm:t>
        <a:bodyPr/>
        <a:lstStyle/>
        <a:p>
          <a:endParaRPr lang="en-US"/>
        </a:p>
      </dgm:t>
    </dgm:pt>
    <dgm:pt modelId="{9CBB867E-DBE4-4904-8C14-2ECA18FD0F93}" type="sibTrans" cxnId="{882CBA50-D7C5-41CD-B8C1-730454817D1A}">
      <dgm:prSet/>
      <dgm:spPr/>
      <dgm:t>
        <a:bodyPr/>
        <a:lstStyle/>
        <a:p>
          <a:endParaRPr lang="en-US"/>
        </a:p>
      </dgm:t>
    </dgm:pt>
    <dgm:pt modelId="{F217D0E6-705E-4A2A-B155-1243F901C673}">
      <dgm:prSet/>
      <dgm:spPr/>
      <dgm:t>
        <a:bodyPr/>
        <a:lstStyle/>
        <a:p>
          <a:r>
            <a:rPr lang="en-US"/>
            <a:t>JFK			      $1400			      $900</a:t>
          </a:r>
        </a:p>
      </dgm:t>
    </dgm:pt>
    <dgm:pt modelId="{27C09AF5-7053-4FF9-8006-D29DD0FB3F67}" type="parTrans" cxnId="{60C05A91-AF77-4A18-8F37-A612209E98D8}">
      <dgm:prSet/>
      <dgm:spPr/>
      <dgm:t>
        <a:bodyPr/>
        <a:lstStyle/>
        <a:p>
          <a:endParaRPr lang="en-US"/>
        </a:p>
      </dgm:t>
    </dgm:pt>
    <dgm:pt modelId="{DF0411AF-D32F-48A2-8865-1E59C7E62592}" type="sibTrans" cxnId="{60C05A91-AF77-4A18-8F37-A612209E98D8}">
      <dgm:prSet/>
      <dgm:spPr/>
      <dgm:t>
        <a:bodyPr/>
        <a:lstStyle/>
        <a:p>
          <a:endParaRPr lang="en-US"/>
        </a:p>
      </dgm:t>
    </dgm:pt>
    <dgm:pt modelId="{DC60118E-B25A-43BA-A886-035B4F8BC37C}">
      <dgm:prSet/>
      <dgm:spPr/>
      <dgm:t>
        <a:bodyPr/>
        <a:lstStyle/>
        <a:p>
          <a:r>
            <a:rPr lang="en-US" dirty="0"/>
            <a:t>Newark		      	      $1000			      $900</a:t>
          </a:r>
        </a:p>
      </dgm:t>
    </dgm:pt>
    <dgm:pt modelId="{ED08BCE8-1001-48A0-82C6-9C41EE224DC9}" type="parTrans" cxnId="{379E556A-D396-47FB-B2EC-7B3FEFAF2E6C}">
      <dgm:prSet/>
      <dgm:spPr/>
      <dgm:t>
        <a:bodyPr/>
        <a:lstStyle/>
        <a:p>
          <a:endParaRPr lang="en-US"/>
        </a:p>
      </dgm:t>
    </dgm:pt>
    <dgm:pt modelId="{D5E3DB61-5239-4C68-8CB7-DD9152AC7264}" type="sibTrans" cxnId="{379E556A-D396-47FB-B2EC-7B3FEFAF2E6C}">
      <dgm:prSet/>
      <dgm:spPr/>
      <dgm:t>
        <a:bodyPr/>
        <a:lstStyle/>
        <a:p>
          <a:endParaRPr lang="en-US"/>
        </a:p>
      </dgm:t>
    </dgm:pt>
    <dgm:pt modelId="{5A7F9051-09BF-4CA8-9BFC-F442A891DE8F}">
      <dgm:prSet/>
      <dgm:spPr/>
      <dgm:t>
        <a:bodyPr/>
        <a:lstStyle/>
        <a:p>
          <a:r>
            <a:rPr lang="en-US" dirty="0" err="1"/>
            <a:t>Philadephia</a:t>
          </a:r>
          <a:r>
            <a:rPr lang="en-US" dirty="0"/>
            <a:t>		         NA		                 	    $1000</a:t>
          </a:r>
        </a:p>
      </dgm:t>
    </dgm:pt>
    <dgm:pt modelId="{BF414A5D-00CB-44B8-97EA-890F497FF731}" type="parTrans" cxnId="{1CE6E8D0-B889-43E8-A044-D787DE616DFD}">
      <dgm:prSet/>
      <dgm:spPr/>
      <dgm:t>
        <a:bodyPr/>
        <a:lstStyle/>
        <a:p>
          <a:endParaRPr lang="en-US"/>
        </a:p>
      </dgm:t>
    </dgm:pt>
    <dgm:pt modelId="{43405F6F-FDC4-41F3-AAFF-E5964ED635B6}" type="sibTrans" cxnId="{1CE6E8D0-B889-43E8-A044-D787DE616DFD}">
      <dgm:prSet/>
      <dgm:spPr/>
      <dgm:t>
        <a:bodyPr/>
        <a:lstStyle/>
        <a:p>
          <a:endParaRPr lang="en-US"/>
        </a:p>
      </dgm:t>
    </dgm:pt>
    <dgm:pt modelId="{9FF5B6BC-0951-418A-ABAC-138D50C69B9B}">
      <dgm:prSet/>
      <dgm:spPr/>
      <dgm:t>
        <a:bodyPr/>
        <a:lstStyle/>
        <a:p>
          <a:r>
            <a:rPr lang="en-US"/>
            <a:t>Washington Dulles	        $800			      $850</a:t>
          </a:r>
        </a:p>
      </dgm:t>
    </dgm:pt>
    <dgm:pt modelId="{5AF0E053-61A2-4478-8A4E-59B69F525D3C}" type="parTrans" cxnId="{96FCADCB-0ECB-45B7-BD9B-F1420390D2E5}">
      <dgm:prSet/>
      <dgm:spPr/>
      <dgm:t>
        <a:bodyPr/>
        <a:lstStyle/>
        <a:p>
          <a:endParaRPr lang="en-US"/>
        </a:p>
      </dgm:t>
    </dgm:pt>
    <dgm:pt modelId="{B6747649-BA91-4A04-A656-A78E36097126}" type="sibTrans" cxnId="{96FCADCB-0ECB-45B7-BD9B-F1420390D2E5}">
      <dgm:prSet/>
      <dgm:spPr/>
      <dgm:t>
        <a:bodyPr/>
        <a:lstStyle/>
        <a:p>
          <a:endParaRPr lang="en-US"/>
        </a:p>
      </dgm:t>
    </dgm:pt>
    <dgm:pt modelId="{E7E54D19-0D02-49C8-A31E-193D83A6052B}" type="pres">
      <dgm:prSet presAssocID="{5C31110E-AD09-47FD-AF08-887653AFC104}" presName="linear" presStyleCnt="0">
        <dgm:presLayoutVars>
          <dgm:animLvl val="lvl"/>
          <dgm:resizeHandles val="exact"/>
        </dgm:presLayoutVars>
      </dgm:prSet>
      <dgm:spPr/>
    </dgm:pt>
    <dgm:pt modelId="{CCADEDD4-B0E5-4733-96D7-90FA4C422F4E}" type="pres">
      <dgm:prSet presAssocID="{9D6D9F56-AB41-4D2B-99F0-7698AAF79F5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27C450E-0B86-465C-9A3A-8E2AA4DAB8D2}" type="pres">
      <dgm:prSet presAssocID="{9CBB867E-DBE4-4904-8C14-2ECA18FD0F93}" presName="spacer" presStyleCnt="0"/>
      <dgm:spPr/>
    </dgm:pt>
    <dgm:pt modelId="{197CA539-9A2C-4A8C-8CB0-6248EE616B1A}" type="pres">
      <dgm:prSet presAssocID="{F217D0E6-705E-4A2A-B155-1243F901C67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F711F35-7ABD-4759-9A90-3BD97BF7BD9A}" type="pres">
      <dgm:prSet presAssocID="{DF0411AF-D32F-48A2-8865-1E59C7E62592}" presName="spacer" presStyleCnt="0"/>
      <dgm:spPr/>
    </dgm:pt>
    <dgm:pt modelId="{23F71ED4-0A0F-4EDF-A0D4-3E09684597AB}" type="pres">
      <dgm:prSet presAssocID="{DC60118E-B25A-43BA-A886-035B4F8BC37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4029BA4-FF60-4C96-BCA3-7042864A1B28}" type="pres">
      <dgm:prSet presAssocID="{D5E3DB61-5239-4C68-8CB7-DD9152AC7264}" presName="spacer" presStyleCnt="0"/>
      <dgm:spPr/>
    </dgm:pt>
    <dgm:pt modelId="{DDE7F418-969A-4DDF-B16D-45FE104E95FB}" type="pres">
      <dgm:prSet presAssocID="{5A7F9051-09BF-4CA8-9BFC-F442A891DE8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3C02A04-4774-4F15-ADB1-BCD46BA8D542}" type="pres">
      <dgm:prSet presAssocID="{43405F6F-FDC4-41F3-AAFF-E5964ED635B6}" presName="spacer" presStyleCnt="0"/>
      <dgm:spPr/>
    </dgm:pt>
    <dgm:pt modelId="{B67F1391-A9E2-47CB-AC69-673E18B39ECF}" type="pres">
      <dgm:prSet presAssocID="{9FF5B6BC-0951-418A-ABAC-138D50C69B9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B8B5B17-CBA9-4995-A940-72874681385E}" type="presOf" srcId="{5A7F9051-09BF-4CA8-9BFC-F442A891DE8F}" destId="{DDE7F418-969A-4DDF-B16D-45FE104E95FB}" srcOrd="0" destOrd="0" presId="urn:microsoft.com/office/officeart/2005/8/layout/vList2"/>
    <dgm:cxn modelId="{379E556A-D396-47FB-B2EC-7B3FEFAF2E6C}" srcId="{5C31110E-AD09-47FD-AF08-887653AFC104}" destId="{DC60118E-B25A-43BA-A886-035B4F8BC37C}" srcOrd="2" destOrd="0" parTransId="{ED08BCE8-1001-48A0-82C6-9C41EE224DC9}" sibTransId="{D5E3DB61-5239-4C68-8CB7-DD9152AC7264}"/>
    <dgm:cxn modelId="{882CBA50-D7C5-41CD-B8C1-730454817D1A}" srcId="{5C31110E-AD09-47FD-AF08-887653AFC104}" destId="{9D6D9F56-AB41-4D2B-99F0-7698AAF79F59}" srcOrd="0" destOrd="0" parTransId="{1D5C2788-D1F2-4B35-A915-EE0632F5E8CE}" sibTransId="{9CBB867E-DBE4-4904-8C14-2ECA18FD0F93}"/>
    <dgm:cxn modelId="{60C05A91-AF77-4A18-8F37-A612209E98D8}" srcId="{5C31110E-AD09-47FD-AF08-887653AFC104}" destId="{F217D0E6-705E-4A2A-B155-1243F901C673}" srcOrd="1" destOrd="0" parTransId="{27C09AF5-7053-4FF9-8006-D29DD0FB3F67}" sibTransId="{DF0411AF-D32F-48A2-8865-1E59C7E62592}"/>
    <dgm:cxn modelId="{BCDC3D99-C643-408A-8C34-CDAA5C59C1D8}" type="presOf" srcId="{9D6D9F56-AB41-4D2B-99F0-7698AAF79F59}" destId="{CCADEDD4-B0E5-4733-96D7-90FA4C422F4E}" srcOrd="0" destOrd="0" presId="urn:microsoft.com/office/officeart/2005/8/layout/vList2"/>
    <dgm:cxn modelId="{B057D3A4-139C-4644-B54E-13C8124B94A7}" type="presOf" srcId="{5C31110E-AD09-47FD-AF08-887653AFC104}" destId="{E7E54D19-0D02-49C8-A31E-193D83A6052B}" srcOrd="0" destOrd="0" presId="urn:microsoft.com/office/officeart/2005/8/layout/vList2"/>
    <dgm:cxn modelId="{53ED3CB5-8C21-4860-8874-949BE39B7545}" type="presOf" srcId="{9FF5B6BC-0951-418A-ABAC-138D50C69B9B}" destId="{B67F1391-A9E2-47CB-AC69-673E18B39ECF}" srcOrd="0" destOrd="0" presId="urn:microsoft.com/office/officeart/2005/8/layout/vList2"/>
    <dgm:cxn modelId="{527F76B7-B85A-4D9D-9404-625134CFB22D}" type="presOf" srcId="{F217D0E6-705E-4A2A-B155-1243F901C673}" destId="{197CA539-9A2C-4A8C-8CB0-6248EE616B1A}" srcOrd="0" destOrd="0" presId="urn:microsoft.com/office/officeart/2005/8/layout/vList2"/>
    <dgm:cxn modelId="{75A4E7C9-1A89-492F-92B7-48F09F25159B}" type="presOf" srcId="{DC60118E-B25A-43BA-A886-035B4F8BC37C}" destId="{23F71ED4-0A0F-4EDF-A0D4-3E09684597AB}" srcOrd="0" destOrd="0" presId="urn:microsoft.com/office/officeart/2005/8/layout/vList2"/>
    <dgm:cxn modelId="{96FCADCB-0ECB-45B7-BD9B-F1420390D2E5}" srcId="{5C31110E-AD09-47FD-AF08-887653AFC104}" destId="{9FF5B6BC-0951-418A-ABAC-138D50C69B9B}" srcOrd="4" destOrd="0" parTransId="{5AF0E053-61A2-4478-8A4E-59B69F525D3C}" sibTransId="{B6747649-BA91-4A04-A656-A78E36097126}"/>
    <dgm:cxn modelId="{1CE6E8D0-B889-43E8-A044-D787DE616DFD}" srcId="{5C31110E-AD09-47FD-AF08-887653AFC104}" destId="{5A7F9051-09BF-4CA8-9BFC-F442A891DE8F}" srcOrd="3" destOrd="0" parTransId="{BF414A5D-00CB-44B8-97EA-890F497FF731}" sibTransId="{43405F6F-FDC4-41F3-AAFF-E5964ED635B6}"/>
    <dgm:cxn modelId="{03A4E0BE-49C6-4112-B8F7-6FA18BE9EE3C}" type="presParOf" srcId="{E7E54D19-0D02-49C8-A31E-193D83A6052B}" destId="{CCADEDD4-B0E5-4733-96D7-90FA4C422F4E}" srcOrd="0" destOrd="0" presId="urn:microsoft.com/office/officeart/2005/8/layout/vList2"/>
    <dgm:cxn modelId="{F48044B4-2AAD-4A03-A73D-40CE3D511BF6}" type="presParOf" srcId="{E7E54D19-0D02-49C8-A31E-193D83A6052B}" destId="{D27C450E-0B86-465C-9A3A-8E2AA4DAB8D2}" srcOrd="1" destOrd="0" presId="urn:microsoft.com/office/officeart/2005/8/layout/vList2"/>
    <dgm:cxn modelId="{A6476101-C4BE-4C36-9443-67DF3C296274}" type="presParOf" srcId="{E7E54D19-0D02-49C8-A31E-193D83A6052B}" destId="{197CA539-9A2C-4A8C-8CB0-6248EE616B1A}" srcOrd="2" destOrd="0" presId="urn:microsoft.com/office/officeart/2005/8/layout/vList2"/>
    <dgm:cxn modelId="{6EC2E819-F4CB-410F-9638-D66F21C499AA}" type="presParOf" srcId="{E7E54D19-0D02-49C8-A31E-193D83A6052B}" destId="{AF711F35-7ABD-4759-9A90-3BD97BF7BD9A}" srcOrd="3" destOrd="0" presId="urn:microsoft.com/office/officeart/2005/8/layout/vList2"/>
    <dgm:cxn modelId="{97CAF9B6-E9EF-47E9-A862-AD4B2E0EC936}" type="presParOf" srcId="{E7E54D19-0D02-49C8-A31E-193D83A6052B}" destId="{23F71ED4-0A0F-4EDF-A0D4-3E09684597AB}" srcOrd="4" destOrd="0" presId="urn:microsoft.com/office/officeart/2005/8/layout/vList2"/>
    <dgm:cxn modelId="{E7C474AD-153F-4F49-BC0F-D622DB8B828B}" type="presParOf" srcId="{E7E54D19-0D02-49C8-A31E-193D83A6052B}" destId="{34029BA4-FF60-4C96-BCA3-7042864A1B28}" srcOrd="5" destOrd="0" presId="urn:microsoft.com/office/officeart/2005/8/layout/vList2"/>
    <dgm:cxn modelId="{60963DCD-1302-4F09-AC70-8D26369691A1}" type="presParOf" srcId="{E7E54D19-0D02-49C8-A31E-193D83A6052B}" destId="{DDE7F418-969A-4DDF-B16D-45FE104E95FB}" srcOrd="6" destOrd="0" presId="urn:microsoft.com/office/officeart/2005/8/layout/vList2"/>
    <dgm:cxn modelId="{07243F9E-416A-4651-9F45-F88A0AEE72E0}" type="presParOf" srcId="{E7E54D19-0D02-49C8-A31E-193D83A6052B}" destId="{63C02A04-4774-4F15-ADB1-BCD46BA8D542}" srcOrd="7" destOrd="0" presId="urn:microsoft.com/office/officeart/2005/8/layout/vList2"/>
    <dgm:cxn modelId="{0E1E8180-FEF2-408A-AEBB-AAE0F3A25FDE}" type="presParOf" srcId="{E7E54D19-0D02-49C8-A31E-193D83A6052B}" destId="{B67F1391-A9E2-47CB-AC69-673E18B39EC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DC588F-D25E-4133-8EA2-4BF7875A493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199259C-8F91-4FE5-A2E0-1913257C5F17}">
      <dgm:prSet/>
      <dgm:spPr/>
      <dgm:t>
        <a:bodyPr/>
        <a:lstStyle/>
        <a:p>
          <a:r>
            <a:rPr lang="en-US" b="1"/>
            <a:t>Rental Car (Self-Drive)</a:t>
          </a:r>
          <a:endParaRPr lang="en-US"/>
        </a:p>
      </dgm:t>
    </dgm:pt>
    <dgm:pt modelId="{2819A926-EDA7-4D9E-AEB0-8C155FF4B236}" type="parTrans" cxnId="{41A7C04B-EBDF-4966-8630-1E69653E8463}">
      <dgm:prSet/>
      <dgm:spPr/>
      <dgm:t>
        <a:bodyPr/>
        <a:lstStyle/>
        <a:p>
          <a:endParaRPr lang="en-US"/>
        </a:p>
      </dgm:t>
    </dgm:pt>
    <dgm:pt modelId="{878E8E42-6669-455E-BD48-322C7FF119B9}" type="sibTrans" cxnId="{41A7C04B-EBDF-4966-8630-1E69653E8463}">
      <dgm:prSet/>
      <dgm:spPr/>
      <dgm:t>
        <a:bodyPr/>
        <a:lstStyle/>
        <a:p>
          <a:endParaRPr lang="en-US"/>
        </a:p>
      </dgm:t>
    </dgm:pt>
    <dgm:pt modelId="{B53F5E6F-60C6-447F-891D-BCD175C31622}">
      <dgm:prSet/>
      <dgm:spPr/>
      <dgm:t>
        <a:bodyPr/>
        <a:lstStyle/>
        <a:p>
          <a:pPr algn="l">
            <a:buNone/>
          </a:pPr>
          <a:r>
            <a:rPr lang="en-US" dirty="0"/>
            <a:t>Edinburgh Airport rental agencies</a:t>
          </a:r>
        </a:p>
      </dgm:t>
    </dgm:pt>
    <dgm:pt modelId="{E71EC4E5-3DD8-40C1-94FA-B20EBAC6B89A}" type="parTrans" cxnId="{95DD1166-2FD4-4A68-9F33-A0F4FCFFB810}">
      <dgm:prSet/>
      <dgm:spPr/>
      <dgm:t>
        <a:bodyPr/>
        <a:lstStyle/>
        <a:p>
          <a:endParaRPr lang="en-US"/>
        </a:p>
      </dgm:t>
    </dgm:pt>
    <dgm:pt modelId="{F29CE5C4-E614-4470-B8DB-428BB63A5758}" type="sibTrans" cxnId="{95DD1166-2FD4-4A68-9F33-A0F4FCFFB810}">
      <dgm:prSet/>
      <dgm:spPr/>
      <dgm:t>
        <a:bodyPr/>
        <a:lstStyle/>
        <a:p>
          <a:endParaRPr lang="en-US"/>
        </a:p>
      </dgm:t>
    </dgm:pt>
    <dgm:pt modelId="{F8B45605-DF6E-4355-A658-DAB001C511B7}">
      <dgm:prSet/>
      <dgm:spPr/>
      <dgm:t>
        <a:bodyPr/>
        <a:lstStyle/>
        <a:p>
          <a:pPr algn="just">
            <a:buFont typeface="Arial" panose="020B0604020202020204" pitchFamily="34" charset="0"/>
            <a:buNone/>
          </a:pPr>
          <a:r>
            <a:rPr lang="en-US" dirty="0"/>
            <a:t>	Alamo	       </a:t>
          </a:r>
          <a:r>
            <a:rPr lang="en-US" dirty="0" err="1"/>
            <a:t>EuropCar</a:t>
          </a:r>
          <a:endParaRPr lang="en-US" dirty="0"/>
        </a:p>
      </dgm:t>
    </dgm:pt>
    <dgm:pt modelId="{32CF4A74-9655-4A5D-B21A-7BA962467526}" type="parTrans" cxnId="{023F5BAD-B7B5-4811-8C76-A23EE7E02773}">
      <dgm:prSet/>
      <dgm:spPr/>
      <dgm:t>
        <a:bodyPr/>
        <a:lstStyle/>
        <a:p>
          <a:endParaRPr lang="en-US"/>
        </a:p>
      </dgm:t>
    </dgm:pt>
    <dgm:pt modelId="{17FF1873-11AA-4A1B-B111-0093511CC7FE}" type="sibTrans" cxnId="{023F5BAD-B7B5-4811-8C76-A23EE7E02773}">
      <dgm:prSet/>
      <dgm:spPr/>
      <dgm:t>
        <a:bodyPr/>
        <a:lstStyle/>
        <a:p>
          <a:endParaRPr lang="en-US"/>
        </a:p>
      </dgm:t>
    </dgm:pt>
    <dgm:pt modelId="{39DCAF94-EC2B-4C81-9B7E-EB4B9BA11A6A}">
      <dgm:prSet/>
      <dgm:spPr/>
      <dgm:t>
        <a:bodyPr/>
        <a:lstStyle/>
        <a:p>
          <a:pPr algn="just">
            <a:buNone/>
          </a:pPr>
          <a:r>
            <a:rPr lang="en-US" dirty="0"/>
            <a:t>Enterprise		</a:t>
          </a:r>
        </a:p>
      </dgm:t>
    </dgm:pt>
    <dgm:pt modelId="{50B2FC95-FC4A-49AB-A6FF-4E6A3F13F881}" type="parTrans" cxnId="{4ED8A33D-83D2-4278-B37A-EF4F6AE87B03}">
      <dgm:prSet/>
      <dgm:spPr/>
      <dgm:t>
        <a:bodyPr/>
        <a:lstStyle/>
        <a:p>
          <a:endParaRPr lang="en-US"/>
        </a:p>
      </dgm:t>
    </dgm:pt>
    <dgm:pt modelId="{754DDD70-9AFC-46C0-B817-B9AE0E107386}" type="sibTrans" cxnId="{4ED8A33D-83D2-4278-B37A-EF4F6AE87B03}">
      <dgm:prSet/>
      <dgm:spPr/>
      <dgm:t>
        <a:bodyPr/>
        <a:lstStyle/>
        <a:p>
          <a:endParaRPr lang="en-US"/>
        </a:p>
      </dgm:t>
    </dgm:pt>
    <dgm:pt modelId="{D4D901F4-2E8A-4FCC-8987-87503027020D}">
      <dgm:prSet/>
      <dgm:spPr/>
      <dgm:t>
        <a:bodyPr/>
        <a:lstStyle/>
        <a:p>
          <a:pPr algn="just">
            <a:buFont typeface="Arial" panose="020B0604020202020204" pitchFamily="34" charset="0"/>
            <a:buNone/>
          </a:pPr>
          <a:r>
            <a:rPr lang="en-US" dirty="0"/>
            <a:t>Avis		       Arnold Clark</a:t>
          </a:r>
        </a:p>
      </dgm:t>
    </dgm:pt>
    <dgm:pt modelId="{22B1A827-08E1-4403-8845-00EF26CB1009}" type="parTrans" cxnId="{8458F6CD-1C15-4374-B59F-0E01B50FEF35}">
      <dgm:prSet/>
      <dgm:spPr/>
      <dgm:t>
        <a:bodyPr/>
        <a:lstStyle/>
        <a:p>
          <a:endParaRPr lang="en-US"/>
        </a:p>
      </dgm:t>
    </dgm:pt>
    <dgm:pt modelId="{20B3EE16-5E9A-4BD4-88EA-1A9F96181E9C}" type="sibTrans" cxnId="{8458F6CD-1C15-4374-B59F-0E01B50FEF35}">
      <dgm:prSet/>
      <dgm:spPr/>
      <dgm:t>
        <a:bodyPr/>
        <a:lstStyle/>
        <a:p>
          <a:endParaRPr lang="en-US"/>
        </a:p>
      </dgm:t>
    </dgm:pt>
    <dgm:pt modelId="{BBFE3400-0BBD-43CC-B446-3E414AFC423A}">
      <dgm:prSet/>
      <dgm:spPr/>
      <dgm:t>
        <a:bodyPr/>
        <a:lstStyle/>
        <a:p>
          <a:pPr algn="just">
            <a:buFont typeface="Arial" panose="020B0604020202020204" pitchFamily="34" charset="0"/>
            <a:buNone/>
          </a:pPr>
          <a:r>
            <a:rPr lang="en-US" dirty="0"/>
            <a:t>Budget	       </a:t>
          </a:r>
          <a:r>
            <a:rPr lang="en-US" dirty="0" err="1"/>
            <a:t>SixT</a:t>
          </a:r>
          <a:endParaRPr lang="en-US" dirty="0"/>
        </a:p>
      </dgm:t>
    </dgm:pt>
    <dgm:pt modelId="{441E8763-7A08-4E65-8AE9-81BDE08B191B}" type="parTrans" cxnId="{673B14F9-F18E-4FBC-8DFA-22F1FEB18870}">
      <dgm:prSet/>
      <dgm:spPr/>
      <dgm:t>
        <a:bodyPr/>
        <a:lstStyle/>
        <a:p>
          <a:endParaRPr lang="en-US"/>
        </a:p>
      </dgm:t>
    </dgm:pt>
    <dgm:pt modelId="{45ED53E8-D6D0-4C4E-B473-EBC11471C8D3}" type="sibTrans" cxnId="{673B14F9-F18E-4FBC-8DFA-22F1FEB18870}">
      <dgm:prSet/>
      <dgm:spPr/>
      <dgm:t>
        <a:bodyPr/>
        <a:lstStyle/>
        <a:p>
          <a:endParaRPr lang="en-US"/>
        </a:p>
      </dgm:t>
    </dgm:pt>
    <dgm:pt modelId="{DFD57A58-74E8-45F1-8FB4-9717C0ACC9B2}">
      <dgm:prSet/>
      <dgm:spPr/>
      <dgm:t>
        <a:bodyPr/>
        <a:lstStyle/>
        <a:p>
          <a:pPr algn="just">
            <a:buNone/>
          </a:pPr>
          <a:r>
            <a:rPr lang="en-US" dirty="0"/>
            <a:t>Hertz		</a:t>
          </a:r>
        </a:p>
      </dgm:t>
    </dgm:pt>
    <dgm:pt modelId="{B1760C3B-A0FD-4B90-81CF-B87185A11E34}" type="parTrans" cxnId="{AD8EA398-A83A-435A-AC07-80041CA5761D}">
      <dgm:prSet/>
      <dgm:spPr/>
      <dgm:t>
        <a:bodyPr/>
        <a:lstStyle/>
        <a:p>
          <a:endParaRPr lang="en-US"/>
        </a:p>
      </dgm:t>
    </dgm:pt>
    <dgm:pt modelId="{28B45429-037B-47B6-AE8F-786F048D5576}" type="sibTrans" cxnId="{AD8EA398-A83A-435A-AC07-80041CA5761D}">
      <dgm:prSet/>
      <dgm:spPr/>
      <dgm:t>
        <a:bodyPr/>
        <a:lstStyle/>
        <a:p>
          <a:endParaRPr lang="en-US"/>
        </a:p>
      </dgm:t>
    </dgm:pt>
    <dgm:pt modelId="{F471D8D5-FC90-421B-BE6C-CCD620BCC2C8}">
      <dgm:prSet/>
      <dgm:spPr/>
      <dgm:t>
        <a:bodyPr/>
        <a:lstStyle/>
        <a:p>
          <a:pPr algn="just">
            <a:buNone/>
          </a:pPr>
          <a:r>
            <a:rPr lang="en-US" dirty="0"/>
            <a:t>National</a:t>
          </a:r>
        </a:p>
      </dgm:t>
    </dgm:pt>
    <dgm:pt modelId="{B4F1CEDE-EAD5-4FCE-910E-BB2F38557A33}" type="parTrans" cxnId="{F2B6AFBA-2684-4BD1-B9A4-506D44443DCB}">
      <dgm:prSet/>
      <dgm:spPr/>
      <dgm:t>
        <a:bodyPr/>
        <a:lstStyle/>
        <a:p>
          <a:endParaRPr lang="en-US"/>
        </a:p>
      </dgm:t>
    </dgm:pt>
    <dgm:pt modelId="{45F78D2C-C3EA-4B5F-945C-2AE84632E047}" type="sibTrans" cxnId="{F2B6AFBA-2684-4BD1-B9A4-506D44443DCB}">
      <dgm:prSet/>
      <dgm:spPr/>
      <dgm:t>
        <a:bodyPr/>
        <a:lstStyle/>
        <a:p>
          <a:endParaRPr lang="en-US"/>
        </a:p>
      </dgm:t>
    </dgm:pt>
    <dgm:pt modelId="{E2819B24-AF44-452D-9E14-199F822AD21F}">
      <dgm:prSet/>
      <dgm:spPr/>
      <dgm:t>
        <a:bodyPr/>
        <a:lstStyle/>
        <a:p>
          <a:pPr algn="l">
            <a:buNone/>
          </a:pPr>
          <a:endParaRPr lang="en-US" dirty="0"/>
        </a:p>
      </dgm:t>
    </dgm:pt>
    <dgm:pt modelId="{12112AF1-5221-4FFF-AAD7-F15FEB6164AA}" type="parTrans" cxnId="{7ACCC125-8ABE-4498-8395-48EA0C2747AA}">
      <dgm:prSet/>
      <dgm:spPr/>
    </dgm:pt>
    <dgm:pt modelId="{95D8A9D0-79DC-49BE-95CE-2F8338719DE6}" type="sibTrans" cxnId="{7ACCC125-8ABE-4498-8395-48EA0C2747AA}">
      <dgm:prSet/>
      <dgm:spPr/>
    </dgm:pt>
    <dgm:pt modelId="{04885CE3-6FED-4843-83C7-3E74DA5E176C}" type="pres">
      <dgm:prSet presAssocID="{A6DC588F-D25E-4133-8EA2-4BF7875A4933}" presName="linear" presStyleCnt="0">
        <dgm:presLayoutVars>
          <dgm:animLvl val="lvl"/>
          <dgm:resizeHandles val="exact"/>
        </dgm:presLayoutVars>
      </dgm:prSet>
      <dgm:spPr/>
    </dgm:pt>
    <dgm:pt modelId="{D9529B1A-E90F-40F9-9C4B-081E8BA74BC4}" type="pres">
      <dgm:prSet presAssocID="{C199259C-8F91-4FE5-A2E0-1913257C5F1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79EC306-3E00-4183-8DE8-B5D5FC90904C}" type="pres">
      <dgm:prSet presAssocID="{C199259C-8F91-4FE5-A2E0-1913257C5F17}" presName="childText" presStyleLbl="revTx" presStyleIdx="0" presStyleCnt="1" custLinFactNeighborX="7344" custLinFactNeighborY="6260">
        <dgm:presLayoutVars>
          <dgm:bulletEnabled val="1"/>
        </dgm:presLayoutVars>
      </dgm:prSet>
      <dgm:spPr/>
    </dgm:pt>
  </dgm:ptLst>
  <dgm:cxnLst>
    <dgm:cxn modelId="{C6400A02-AD64-4D48-9203-B05F4AA9D1BF}" type="presOf" srcId="{39DCAF94-EC2B-4C81-9B7E-EB4B9BA11A6A}" destId="{779EC306-3E00-4183-8DE8-B5D5FC90904C}" srcOrd="0" destOrd="5" presId="urn:microsoft.com/office/officeart/2005/8/layout/vList2"/>
    <dgm:cxn modelId="{83BFB30F-CF90-4283-A68E-0C90C93D72CE}" type="presOf" srcId="{D4D901F4-2E8A-4FCC-8987-87503027020D}" destId="{779EC306-3E00-4183-8DE8-B5D5FC90904C}" srcOrd="0" destOrd="3" presId="urn:microsoft.com/office/officeart/2005/8/layout/vList2"/>
    <dgm:cxn modelId="{7ACCC125-8ABE-4498-8395-48EA0C2747AA}" srcId="{C199259C-8F91-4FE5-A2E0-1913257C5F17}" destId="{E2819B24-AF44-452D-9E14-199F822AD21F}" srcOrd="1" destOrd="0" parTransId="{12112AF1-5221-4FFF-AAD7-F15FEB6164AA}" sibTransId="{95D8A9D0-79DC-49BE-95CE-2F8338719DE6}"/>
    <dgm:cxn modelId="{8989F927-CBE9-4169-8261-FC8A1E387FA5}" type="presOf" srcId="{B53F5E6F-60C6-447F-891D-BCD175C31622}" destId="{779EC306-3E00-4183-8DE8-B5D5FC90904C}" srcOrd="0" destOrd="0" presId="urn:microsoft.com/office/officeart/2005/8/layout/vList2"/>
    <dgm:cxn modelId="{F003A92B-2646-414D-9D47-E362E6CF5959}" type="presOf" srcId="{A6DC588F-D25E-4133-8EA2-4BF7875A4933}" destId="{04885CE3-6FED-4843-83C7-3E74DA5E176C}" srcOrd="0" destOrd="0" presId="urn:microsoft.com/office/officeart/2005/8/layout/vList2"/>
    <dgm:cxn modelId="{4ED8A33D-83D2-4278-B37A-EF4F6AE87B03}" srcId="{F8B45605-DF6E-4355-A658-DAB001C511B7}" destId="{39DCAF94-EC2B-4C81-9B7E-EB4B9BA11A6A}" srcOrd="2" destOrd="0" parTransId="{50B2FC95-FC4A-49AB-A6FF-4E6A3F13F881}" sibTransId="{754DDD70-9AFC-46C0-B817-B9AE0E107386}"/>
    <dgm:cxn modelId="{95DD1166-2FD4-4A68-9F33-A0F4FCFFB810}" srcId="{C199259C-8F91-4FE5-A2E0-1913257C5F17}" destId="{B53F5E6F-60C6-447F-891D-BCD175C31622}" srcOrd="0" destOrd="0" parTransId="{E71EC4E5-3DD8-40C1-94FA-B20EBAC6B89A}" sibTransId="{F29CE5C4-E614-4470-B8DB-428BB63A5758}"/>
    <dgm:cxn modelId="{41A7C04B-EBDF-4966-8630-1E69653E8463}" srcId="{A6DC588F-D25E-4133-8EA2-4BF7875A4933}" destId="{C199259C-8F91-4FE5-A2E0-1913257C5F17}" srcOrd="0" destOrd="0" parTransId="{2819A926-EDA7-4D9E-AEB0-8C155FF4B236}" sibTransId="{878E8E42-6669-455E-BD48-322C7FF119B9}"/>
    <dgm:cxn modelId="{ED77514C-CA64-4907-B070-DB5EFD0CFB79}" type="presOf" srcId="{C199259C-8F91-4FE5-A2E0-1913257C5F17}" destId="{D9529B1A-E90F-40F9-9C4B-081E8BA74BC4}" srcOrd="0" destOrd="0" presId="urn:microsoft.com/office/officeart/2005/8/layout/vList2"/>
    <dgm:cxn modelId="{E3A5CD58-C91C-4024-9FC1-5BB3F29AF569}" type="presOf" srcId="{DFD57A58-74E8-45F1-8FB4-9717C0ACC9B2}" destId="{779EC306-3E00-4183-8DE8-B5D5FC90904C}" srcOrd="0" destOrd="6" presId="urn:microsoft.com/office/officeart/2005/8/layout/vList2"/>
    <dgm:cxn modelId="{AD8EA398-A83A-435A-AC07-80041CA5761D}" srcId="{F8B45605-DF6E-4355-A658-DAB001C511B7}" destId="{DFD57A58-74E8-45F1-8FB4-9717C0ACC9B2}" srcOrd="3" destOrd="0" parTransId="{B1760C3B-A0FD-4B90-81CF-B87185A11E34}" sibTransId="{28B45429-037B-47B6-AE8F-786F048D5576}"/>
    <dgm:cxn modelId="{AEE9B8A7-E44C-4299-892A-1139F60C507B}" type="presOf" srcId="{F8B45605-DF6E-4355-A658-DAB001C511B7}" destId="{779EC306-3E00-4183-8DE8-B5D5FC90904C}" srcOrd="0" destOrd="2" presId="urn:microsoft.com/office/officeart/2005/8/layout/vList2"/>
    <dgm:cxn modelId="{023F5BAD-B7B5-4811-8C76-A23EE7E02773}" srcId="{E2819B24-AF44-452D-9E14-199F822AD21F}" destId="{F8B45605-DF6E-4355-A658-DAB001C511B7}" srcOrd="0" destOrd="0" parTransId="{32CF4A74-9655-4A5D-B21A-7BA962467526}" sibTransId="{17FF1873-11AA-4A1B-B111-0093511CC7FE}"/>
    <dgm:cxn modelId="{F2B6AFBA-2684-4BD1-B9A4-506D44443DCB}" srcId="{F8B45605-DF6E-4355-A658-DAB001C511B7}" destId="{F471D8D5-FC90-421B-BE6C-CCD620BCC2C8}" srcOrd="4" destOrd="0" parTransId="{B4F1CEDE-EAD5-4FCE-910E-BB2F38557A33}" sibTransId="{45F78D2C-C3EA-4B5F-945C-2AE84632E047}"/>
    <dgm:cxn modelId="{8458F6CD-1C15-4374-B59F-0E01B50FEF35}" srcId="{F8B45605-DF6E-4355-A658-DAB001C511B7}" destId="{D4D901F4-2E8A-4FCC-8987-87503027020D}" srcOrd="0" destOrd="0" parTransId="{22B1A827-08E1-4403-8845-00EF26CB1009}" sibTransId="{20B3EE16-5E9A-4BD4-88EA-1A9F96181E9C}"/>
    <dgm:cxn modelId="{D2D9B5D3-DA81-41CD-B3B2-2646733D3C15}" type="presOf" srcId="{BBFE3400-0BBD-43CC-B446-3E414AFC423A}" destId="{779EC306-3E00-4183-8DE8-B5D5FC90904C}" srcOrd="0" destOrd="4" presId="urn:microsoft.com/office/officeart/2005/8/layout/vList2"/>
    <dgm:cxn modelId="{AA2D93F3-0F11-4DC4-81D9-1DA405DB7979}" type="presOf" srcId="{E2819B24-AF44-452D-9E14-199F822AD21F}" destId="{779EC306-3E00-4183-8DE8-B5D5FC90904C}" srcOrd="0" destOrd="1" presId="urn:microsoft.com/office/officeart/2005/8/layout/vList2"/>
    <dgm:cxn modelId="{673B14F9-F18E-4FBC-8DFA-22F1FEB18870}" srcId="{F8B45605-DF6E-4355-A658-DAB001C511B7}" destId="{BBFE3400-0BBD-43CC-B446-3E414AFC423A}" srcOrd="1" destOrd="0" parTransId="{441E8763-7A08-4E65-8AE9-81BDE08B191B}" sibTransId="{45ED53E8-D6D0-4C4E-B473-EBC11471C8D3}"/>
    <dgm:cxn modelId="{F7DCE7FD-AD77-4F60-A365-D4CE8FFD61F5}" type="presOf" srcId="{F471D8D5-FC90-421B-BE6C-CCD620BCC2C8}" destId="{779EC306-3E00-4183-8DE8-B5D5FC90904C}" srcOrd="0" destOrd="7" presId="urn:microsoft.com/office/officeart/2005/8/layout/vList2"/>
    <dgm:cxn modelId="{C8D22AB5-F973-48F4-A485-EA1748EC0E0F}" type="presParOf" srcId="{04885CE3-6FED-4843-83C7-3E74DA5E176C}" destId="{D9529B1A-E90F-40F9-9C4B-081E8BA74BC4}" srcOrd="0" destOrd="0" presId="urn:microsoft.com/office/officeart/2005/8/layout/vList2"/>
    <dgm:cxn modelId="{5671F878-D906-4E94-82E7-87DBCE2E88C6}" type="presParOf" srcId="{04885CE3-6FED-4843-83C7-3E74DA5E176C}" destId="{779EC306-3E00-4183-8DE8-B5D5FC90904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44B62-DDC5-45F1-9819-95321CF4BFA8}">
      <dsp:nvSpPr>
        <dsp:cNvPr id="0" name=""/>
        <dsp:cNvSpPr/>
      </dsp:nvSpPr>
      <dsp:spPr>
        <a:xfrm>
          <a:off x="0" y="69061"/>
          <a:ext cx="5092194" cy="10839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REDUCED Staff, Hours, and Availability</a:t>
          </a:r>
        </a:p>
      </dsp:txBody>
      <dsp:txXfrm>
        <a:off x="0" y="69061"/>
        <a:ext cx="5092194" cy="1083914"/>
      </dsp:txXfrm>
    </dsp:sp>
    <dsp:sp modelId="{60BAA359-80E9-494C-B517-4EABE4DA8142}">
      <dsp:nvSpPr>
        <dsp:cNvPr id="0" name=""/>
        <dsp:cNvSpPr/>
      </dsp:nvSpPr>
      <dsp:spPr>
        <a:xfrm>
          <a:off x="0" y="1152976"/>
          <a:ext cx="5092194" cy="31293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Fewer guest workers due to BREXIT</a:t>
          </a:r>
        </a:p>
        <a:p>
          <a:pPr marL="571500" lvl="2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Fewer Hotel rooms</a:t>
          </a:r>
        </a:p>
        <a:p>
          <a:pPr marL="571500" lvl="2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Fewer Restaurant servers</a:t>
          </a:r>
        </a:p>
        <a:p>
          <a:pPr marL="571500" lvl="2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Reduced operating hours for attractions</a:t>
          </a:r>
        </a:p>
      </dsp:txBody>
      <dsp:txXfrm>
        <a:off x="0" y="1152976"/>
        <a:ext cx="5092194" cy="31293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8FE33-6F83-46F7-BC87-5988E00EDDE1}">
      <dsp:nvSpPr>
        <dsp:cNvPr id="0" name=""/>
        <dsp:cNvSpPr/>
      </dsp:nvSpPr>
      <dsp:spPr>
        <a:xfrm>
          <a:off x="0" y="71693"/>
          <a:ext cx="6263640" cy="12712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Useful Websites</a:t>
          </a:r>
        </a:p>
      </dsp:txBody>
      <dsp:txXfrm>
        <a:off x="62055" y="133748"/>
        <a:ext cx="6139530" cy="1147095"/>
      </dsp:txXfrm>
    </dsp:sp>
    <dsp:sp modelId="{0D799CA5-E1F4-4EC3-9FF8-3C5F47E70485}">
      <dsp:nvSpPr>
        <dsp:cNvPr id="0" name=""/>
        <dsp:cNvSpPr/>
      </dsp:nvSpPr>
      <dsp:spPr>
        <a:xfrm>
          <a:off x="0" y="1435058"/>
          <a:ext cx="6263640" cy="127120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https://travel.state.gov</a:t>
          </a:r>
          <a:endParaRPr lang="en-US" sz="3200" kern="1200"/>
        </a:p>
      </dsp:txBody>
      <dsp:txXfrm>
        <a:off x="62055" y="1497113"/>
        <a:ext cx="6139530" cy="1147095"/>
      </dsp:txXfrm>
    </dsp:sp>
    <dsp:sp modelId="{3D755A65-68D9-4807-8B5D-C733BB148EC7}">
      <dsp:nvSpPr>
        <dsp:cNvPr id="0" name=""/>
        <dsp:cNvSpPr/>
      </dsp:nvSpPr>
      <dsp:spPr>
        <a:xfrm>
          <a:off x="0" y="2798423"/>
          <a:ext cx="6263640" cy="127120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https://travel.gc.ca/travel-covid</a:t>
          </a:r>
          <a:endParaRPr lang="en-US" sz="3200" kern="1200"/>
        </a:p>
      </dsp:txBody>
      <dsp:txXfrm>
        <a:off x="62055" y="2860478"/>
        <a:ext cx="6139530" cy="1147095"/>
      </dsp:txXfrm>
    </dsp:sp>
    <dsp:sp modelId="{5D038A1D-A2AC-4593-A8D6-F64B423CA9D5}">
      <dsp:nvSpPr>
        <dsp:cNvPr id="0" name=""/>
        <dsp:cNvSpPr/>
      </dsp:nvSpPr>
      <dsp:spPr>
        <a:xfrm>
          <a:off x="0" y="4161789"/>
          <a:ext cx="6263640" cy="12712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https://www.gov.uk/uk-border-control</a:t>
          </a:r>
          <a:endParaRPr lang="en-US" sz="3200" kern="1200"/>
        </a:p>
      </dsp:txBody>
      <dsp:txXfrm>
        <a:off x="62055" y="4223844"/>
        <a:ext cx="6139530" cy="11470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DEDD4-B0E5-4733-96D7-90FA4C422F4E}">
      <dsp:nvSpPr>
        <dsp:cNvPr id="0" name=""/>
        <dsp:cNvSpPr/>
      </dsp:nvSpPr>
      <dsp:spPr>
        <a:xfrm>
          <a:off x="0" y="123765"/>
          <a:ext cx="838962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Airport</a:t>
          </a:r>
          <a:r>
            <a:rPr lang="en-US" sz="2200" kern="1200"/>
            <a:t>			</a:t>
          </a:r>
          <a:r>
            <a:rPr lang="en-US" sz="2200" b="1" kern="1200"/>
            <a:t>Direct Flight</a:t>
          </a:r>
          <a:r>
            <a:rPr lang="en-US" sz="2200" kern="1200"/>
            <a:t>			</a:t>
          </a:r>
          <a:r>
            <a:rPr lang="en-US" sz="2200" b="1" kern="1200"/>
            <a:t>One-Stop</a:t>
          </a:r>
          <a:endParaRPr lang="en-US" sz="2200" kern="1200"/>
        </a:p>
      </dsp:txBody>
      <dsp:txXfrm>
        <a:off x="25759" y="149524"/>
        <a:ext cx="8338102" cy="476152"/>
      </dsp:txXfrm>
    </dsp:sp>
    <dsp:sp modelId="{197CA539-9A2C-4A8C-8CB0-6248EE616B1A}">
      <dsp:nvSpPr>
        <dsp:cNvPr id="0" name=""/>
        <dsp:cNvSpPr/>
      </dsp:nvSpPr>
      <dsp:spPr>
        <a:xfrm>
          <a:off x="0" y="714795"/>
          <a:ext cx="838962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JFK			      $1400			      $900</a:t>
          </a:r>
        </a:p>
      </dsp:txBody>
      <dsp:txXfrm>
        <a:off x="25759" y="740554"/>
        <a:ext cx="8338102" cy="476152"/>
      </dsp:txXfrm>
    </dsp:sp>
    <dsp:sp modelId="{23F71ED4-0A0F-4EDF-A0D4-3E09684597AB}">
      <dsp:nvSpPr>
        <dsp:cNvPr id="0" name=""/>
        <dsp:cNvSpPr/>
      </dsp:nvSpPr>
      <dsp:spPr>
        <a:xfrm>
          <a:off x="0" y="1305825"/>
          <a:ext cx="838962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Newark		      	      $1000			      $900</a:t>
          </a:r>
        </a:p>
      </dsp:txBody>
      <dsp:txXfrm>
        <a:off x="25759" y="1331584"/>
        <a:ext cx="8338102" cy="476152"/>
      </dsp:txXfrm>
    </dsp:sp>
    <dsp:sp modelId="{DDE7F418-969A-4DDF-B16D-45FE104E95FB}">
      <dsp:nvSpPr>
        <dsp:cNvPr id="0" name=""/>
        <dsp:cNvSpPr/>
      </dsp:nvSpPr>
      <dsp:spPr>
        <a:xfrm>
          <a:off x="0" y="1896855"/>
          <a:ext cx="838962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Philadephia</a:t>
          </a:r>
          <a:r>
            <a:rPr lang="en-US" sz="2200" kern="1200" dirty="0"/>
            <a:t>		         NA		                 	    $1000</a:t>
          </a:r>
        </a:p>
      </dsp:txBody>
      <dsp:txXfrm>
        <a:off x="25759" y="1922614"/>
        <a:ext cx="8338102" cy="476152"/>
      </dsp:txXfrm>
    </dsp:sp>
    <dsp:sp modelId="{B67F1391-A9E2-47CB-AC69-673E18B39ECF}">
      <dsp:nvSpPr>
        <dsp:cNvPr id="0" name=""/>
        <dsp:cNvSpPr/>
      </dsp:nvSpPr>
      <dsp:spPr>
        <a:xfrm>
          <a:off x="0" y="2487885"/>
          <a:ext cx="838962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Washington Dulles	        $800			      $850</a:t>
          </a:r>
        </a:p>
      </dsp:txBody>
      <dsp:txXfrm>
        <a:off x="25759" y="2513644"/>
        <a:ext cx="8338102" cy="4761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29B1A-E90F-40F9-9C4B-081E8BA74BC4}">
      <dsp:nvSpPr>
        <dsp:cNvPr id="0" name=""/>
        <dsp:cNvSpPr/>
      </dsp:nvSpPr>
      <dsp:spPr>
        <a:xfrm>
          <a:off x="0" y="54031"/>
          <a:ext cx="6263640" cy="9833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1" kern="1200"/>
            <a:t>Rental Car (Self-Drive)</a:t>
          </a:r>
          <a:endParaRPr lang="en-US" sz="4100" kern="1200"/>
        </a:p>
      </dsp:txBody>
      <dsp:txXfrm>
        <a:off x="48005" y="102036"/>
        <a:ext cx="6167630" cy="887374"/>
      </dsp:txXfrm>
    </dsp:sp>
    <dsp:sp modelId="{779EC306-3E00-4183-8DE8-B5D5FC90904C}">
      <dsp:nvSpPr>
        <dsp:cNvPr id="0" name=""/>
        <dsp:cNvSpPr/>
      </dsp:nvSpPr>
      <dsp:spPr>
        <a:xfrm>
          <a:off x="0" y="1091448"/>
          <a:ext cx="6263640" cy="4413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kern="1200" dirty="0"/>
            <a:t>Edinburgh Airport rental agencies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3200" kern="1200" dirty="0"/>
        </a:p>
        <a:p>
          <a:pPr marL="571500" lvl="2" indent="-285750" algn="just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r>
            <a:rPr lang="en-US" sz="3200" kern="1200" dirty="0"/>
            <a:t>	Alamo	       </a:t>
          </a:r>
          <a:r>
            <a:rPr lang="en-US" sz="3200" kern="1200" dirty="0" err="1"/>
            <a:t>EuropCar</a:t>
          </a:r>
          <a:endParaRPr lang="en-US" sz="3200" kern="1200" dirty="0"/>
        </a:p>
        <a:p>
          <a:pPr marL="857250" lvl="3" indent="-285750" algn="just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r>
            <a:rPr lang="en-US" sz="3200" kern="1200" dirty="0"/>
            <a:t>Avis		       Arnold Clark</a:t>
          </a:r>
        </a:p>
        <a:p>
          <a:pPr marL="857250" lvl="3" indent="-285750" algn="just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None/>
          </a:pPr>
          <a:r>
            <a:rPr lang="en-US" sz="3200" kern="1200" dirty="0"/>
            <a:t>Budget	       </a:t>
          </a:r>
          <a:r>
            <a:rPr lang="en-US" sz="3200" kern="1200" dirty="0" err="1"/>
            <a:t>SixT</a:t>
          </a:r>
          <a:endParaRPr lang="en-US" sz="3200" kern="1200" dirty="0"/>
        </a:p>
        <a:p>
          <a:pPr marL="857250" lvl="3" indent="-285750" algn="just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kern="1200" dirty="0"/>
            <a:t>Enterprise		</a:t>
          </a:r>
        </a:p>
        <a:p>
          <a:pPr marL="857250" lvl="3" indent="-285750" algn="just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kern="1200" dirty="0"/>
            <a:t>Hertz		</a:t>
          </a:r>
        </a:p>
        <a:p>
          <a:pPr marL="857250" lvl="3" indent="-285750" algn="just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kern="1200" dirty="0"/>
            <a:t>National</a:t>
          </a:r>
        </a:p>
      </dsp:txBody>
      <dsp:txXfrm>
        <a:off x="0" y="1091448"/>
        <a:ext cx="6263640" cy="4413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36C11-D6DB-5076-C795-38C9FB790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E16955-1CF0-09E2-677B-92180549D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7111A-BD51-C93C-5F8F-872EA4607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05A-E74C-47CF-BFC2-5BEF235E7388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FD73E-CF7A-28A3-0C32-2F60DC27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A47A0-1723-68C8-0A94-99FA042C3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9443-6F35-4615-8221-3B5D1E8E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03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7CB7D-3D71-633B-FD2F-9EA36DE04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66A8DA-E210-496B-112A-E259193E1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EEAE5-EB91-1298-3D14-C1A848CBF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05A-E74C-47CF-BFC2-5BEF235E7388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B8071-3F31-1A6F-94F6-7EA273642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25423-E8A4-33C1-8E45-D533A7D2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9443-6F35-4615-8221-3B5D1E8E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2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90287C-853E-CA33-4304-B91F0EA134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BA9689-FEB0-CC51-E030-60C31375F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F735D-35FD-3337-2DF5-0705F27D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05A-E74C-47CF-BFC2-5BEF235E7388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13DE7-847D-E8BB-A307-F6A9C063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8D5A7-6353-F10F-8E36-9BA5C7B03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9443-6F35-4615-8221-3B5D1E8E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00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1" y="1422400"/>
            <a:ext cx="12196233" cy="5435600"/>
            <a:chOff x="0" y="896"/>
            <a:chExt cx="5762" cy="3424"/>
          </a:xfrm>
        </p:grpSpPr>
        <p:grpSp>
          <p:nvGrpSpPr>
            <p:cNvPr id="37891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3789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89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89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89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89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89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89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89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90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90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90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90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90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37905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37906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07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08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09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10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11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12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13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14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15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16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17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18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19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20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21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22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23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24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25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26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27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28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29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30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31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32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33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34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35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36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37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38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39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40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41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42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43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44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45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46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47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48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49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50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51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52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53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54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55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56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57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58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59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60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61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62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63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64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65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66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67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68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69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970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71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72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73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74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75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76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77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78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79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80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81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82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83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84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85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86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87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88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89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90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91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92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93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94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95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96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97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98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999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00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01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02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03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04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05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06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07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08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09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10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11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12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13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14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15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16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17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18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19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20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21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22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23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24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25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26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027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028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029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030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031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032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033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034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035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36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8037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038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03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804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3804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042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8043" name="Rectangle 155"/>
          <p:cNvSpPr>
            <a:spLocks noGrp="1" noChangeArrowheads="1"/>
          </p:cNvSpPr>
          <p:nvPr>
            <p:ph type="dt" sz="quarter" idx="2"/>
          </p:nvPr>
        </p:nvSpPr>
        <p:spPr>
          <a:xfrm>
            <a:off x="406400" y="6248400"/>
            <a:ext cx="3048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fld id="{5EB39EBD-5BA4-4397-8B39-878EAE2DBE64}" type="datetime1">
              <a:rPr lang="en-US"/>
              <a:pPr/>
              <a:t>9/7/2022</a:t>
            </a:fld>
            <a:endParaRPr lang="en-US"/>
          </a:p>
        </p:txBody>
      </p:sp>
      <p:sp>
        <p:nvSpPr>
          <p:cNvPr id="38044" name="Rectangle 156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8045" name="Rectangle 15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3048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fld id="{60D2DE3A-7FE8-4F75-9233-0C54FB7213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23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5641CE-F9E1-414E-A68A-5F83ECCAF6A1}" type="datetime1">
              <a:rPr lang="en-US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FC6B6-6EC5-4BF5-A9A5-F5F739138D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27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8CE4FF-CA72-4B29-A8BA-FC85ECBF584E}" type="datetime1">
              <a:rPr lang="en-US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6446E-B32E-4544-9A73-8FB1BC869F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6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168" y="1600200"/>
            <a:ext cx="5592233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592233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6E6D1C-469F-4B31-9ABC-B39B05CFBF45}" type="datetime1">
              <a:rPr lang="en-US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443E9-3D85-4E09-97A0-AC242F8D92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11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6D74DF-695B-41FB-981C-9C6381406521}" type="datetime1">
              <a:rPr lang="en-US"/>
              <a:pPr/>
              <a:t>9/7/2022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6B254C-DD87-48F4-8DCA-4FBB0A8250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57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BF1693-9E4E-4A8F-BE35-CC8D84BC4A72}" type="datetime1">
              <a:rPr lang="en-US"/>
              <a:pPr/>
              <a:t>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85B3A-1545-48FC-BA4F-98D23BF821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55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B2A3A0-95A7-4A37-987E-195ABE7E9DD3}" type="datetime1">
              <a:rPr lang="en-US"/>
              <a:pPr/>
              <a:t>9/7/2022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9A085-37AD-4E92-A580-3EB5761748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42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77B82D-0D06-4320-84D2-4DDE2F1D8A67}" type="datetime1">
              <a:rPr lang="en-US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426C4E-B2E9-4947-8C0C-D9196CF32F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9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0EF9D-A8BD-EAEB-B6A3-DDE24371F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12831-2BA3-CCB6-0246-1E7866A85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4675D-F5F0-3142-9A0B-ADFBD515A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05A-E74C-47CF-BFC2-5BEF235E7388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B125C-6289-901A-0F5B-C4A605553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7D474-EAF0-342A-2490-99FAAABB8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9443-6F35-4615-8221-3B5D1E8E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75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2566E8-8A44-4E60-9406-5EE2021C456C}" type="datetime1">
              <a:rPr lang="en-US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F4072-3547-4106-81E2-9A717299D1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62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E46D3C-1175-451B-A863-F6C8FD33BDBC}" type="datetime1">
              <a:rPr lang="en-US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8F310-6A89-4140-A3C9-5484EB0B02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0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ED94A3-A6D2-44E5-B77C-1CBF07EB1CA0}" type="datetime1">
              <a:rPr lang="en-US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F89C68-362F-4FDC-873E-4C86F71DB5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13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8620" y="1189328"/>
            <a:ext cx="10994760" cy="1018033"/>
          </a:xfrm>
          <a:noFill/>
          <a:effectLst/>
        </p:spPr>
        <p:txBody>
          <a:bodyPr>
            <a:normAutofit/>
          </a:bodyPr>
          <a:lstStyle>
            <a:lvl1pPr algn="r">
              <a:defRPr sz="4800">
                <a:solidFill>
                  <a:schemeClr val="bg1"/>
                </a:solidFill>
                <a:effectLst>
                  <a:outerShdw blurRad="76200" dist="38100" dir="3000000" algn="ctr" rotWithShape="0">
                    <a:schemeClr val="tx1">
                      <a:alpha val="41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8620" y="2207360"/>
            <a:ext cx="10994760" cy="814427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3733" b="0" i="0">
                <a:solidFill>
                  <a:srgbClr val="5BEB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4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578507"/>
            <a:ext cx="10994760" cy="985720"/>
          </a:xfrm>
        </p:spPr>
        <p:txBody>
          <a:bodyPr>
            <a:normAutofit/>
          </a:bodyPr>
          <a:lstStyle>
            <a:lvl1pPr algn="ctr">
              <a:defRPr sz="4800" baseline="0">
                <a:solidFill>
                  <a:srgbClr val="5BEB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1" y="1596540"/>
            <a:ext cx="10994760" cy="4682949"/>
          </a:xfrm>
        </p:spPr>
        <p:txBody>
          <a:bodyPr/>
          <a:lstStyle>
            <a:lvl1pPr algn="ctr">
              <a:defRPr sz="3733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68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1900" y="578507"/>
            <a:ext cx="8551481" cy="763525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5BEB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1900" y="1598079"/>
            <a:ext cx="8551481" cy="4681415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09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15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75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1" y="782114"/>
            <a:ext cx="10994761" cy="1018033"/>
          </a:xfrm>
        </p:spPr>
        <p:txBody>
          <a:bodyPr>
            <a:normAutofit/>
          </a:bodyPr>
          <a:lstStyle>
            <a:lvl1pPr algn="ctr">
              <a:defRPr sz="4800" baseline="0">
                <a:solidFill>
                  <a:srgbClr val="5BEB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839" y="1835607"/>
            <a:ext cx="5386917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839" y="2410967"/>
            <a:ext cx="5386917" cy="2850495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667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133">
                <a:solidFill>
                  <a:schemeClr val="bg1"/>
                </a:solidFill>
              </a:defRPr>
            </a:lvl4pPr>
            <a:lvl5pPr algn="ctr"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1835607"/>
            <a:ext cx="5389033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410967"/>
            <a:ext cx="5389033" cy="2850495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667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133">
                <a:solidFill>
                  <a:schemeClr val="bg1"/>
                </a:solidFill>
              </a:defRPr>
            </a:lvl4pPr>
            <a:lvl5pPr algn="ctr"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37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5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6CF7-E4E3-0B35-0937-76323A501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E7A48-0809-1FD1-52B5-3C769E1AC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D6C4-C279-830B-FF44-159580CD4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05A-E74C-47CF-BFC2-5BEF235E7388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E8C10-66F5-5B79-2FD2-29526416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94444-5D18-35E4-D8A6-D60F2210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9443-6F35-4615-8221-3B5D1E8E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71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92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51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02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61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7967" y="3101618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00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F039-5B4F-C9D7-6EE8-4106DF4E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3E425-552B-F5C2-3639-54AD30C6C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7BE87-64E7-C496-2B79-14570E447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2C151-CA8F-CCAE-09B5-270F963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05A-E74C-47CF-BFC2-5BEF235E7388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43FE5-83B5-D987-7FDE-986B10060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A86E4-6CB7-358A-8E82-BD75CE6DE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9443-6F35-4615-8221-3B5D1E8E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03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1E451-B498-4E83-FE1E-1DD934C69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002DB-2390-0A42-7362-F88BFB21F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3FF1C-E52E-1536-1CA9-53D33537C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34FE7-7609-5A50-07EE-1AC77C9F57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9B71A0-CFB1-ACC4-0F15-5983D89FE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99FF3-CBC6-DB50-4C32-A44A6BEA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05A-E74C-47CF-BFC2-5BEF235E7388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2FDE6A-7A4A-1994-AA7F-19B3B0E6F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E9331-4DF3-514B-F339-80A2361B3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9443-6F35-4615-8221-3B5D1E8E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4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4D82A-C2B5-9243-4C0D-CAB8BEF73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6328EF-A689-1A71-CD60-B5DD20AB1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05A-E74C-47CF-BFC2-5BEF235E7388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6F798-6C38-8F19-6B43-776B9B87A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0A6C2-81F0-9B81-6E9A-A213F0EC1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9443-6F35-4615-8221-3B5D1E8E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3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74728-F247-8D0B-B7A4-3D9515DD7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05A-E74C-47CF-BFC2-5BEF235E7388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92100-ACAD-1CCB-C8BE-26FF71CE1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9DC9F-72E3-67C5-23B8-5B52DBE1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9443-6F35-4615-8221-3B5D1E8E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73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7F93-CDE4-9799-9DD8-AF798F32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E4726-17F7-1652-D93A-A30061004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9493C-B262-733E-67D2-E7A12D62F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958A8-47C1-5F68-EA80-86DAEDCFD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05A-E74C-47CF-BFC2-5BEF235E7388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23BB3-99A3-B137-A2A8-5E34DB182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9FF4A-8032-3F98-F65A-EFD3E43A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9443-6F35-4615-8221-3B5D1E8E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63614-41AC-F7ED-3CE0-FED2D32A7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2D9D7-2D42-42C4-A8EE-6082AA7E8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922E1-188D-9F8D-D0F0-3998F95F5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29BB5-8D8F-8AEE-3225-3A397E404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05A-E74C-47CF-BFC2-5BEF235E7388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8E454-B342-205C-9C84-894736911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08101-07E0-506A-AAA5-5B678910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D9443-6F35-4615-8221-3B5D1E8E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74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CC486F-07A3-6A05-1C69-34C9638C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7BD54-CD98-C3DC-5334-00FFEEE71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F85CF-A3B0-B29D-4B11-4903F352C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0205A-E74C-47CF-BFC2-5BEF235E7388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5AAE3-7131-E974-7FDF-AF0F58305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75A26-1534-D336-2BC5-8467F0C70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D9443-6F35-4615-8221-3B5D1E8E1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1" y="1422400"/>
            <a:ext cx="12196233" cy="5435600"/>
            <a:chOff x="0" y="896"/>
            <a:chExt cx="5762" cy="3424"/>
          </a:xfrm>
        </p:grpSpPr>
        <p:grpSp>
          <p:nvGrpSpPr>
            <p:cNvPr id="36867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36868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6869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6870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6871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6872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6873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6874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6875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6876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6877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6878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6879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6880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36881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36882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83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84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85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86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87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88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89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90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91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92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93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94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95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96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97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98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899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00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01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02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03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04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05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06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07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08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09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10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11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12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13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14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15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16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17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18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19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20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21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22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23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24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25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26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27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28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29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30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31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32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33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34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35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36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37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38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39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40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41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42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43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44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45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6946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47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48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49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50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51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52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53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54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55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56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57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58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59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60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61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62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63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64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65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66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67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68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69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70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71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72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73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74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75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76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77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78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79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80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81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82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83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84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85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86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87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88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89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90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91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92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93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94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95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96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97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98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6999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000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001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002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003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004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005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006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007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008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009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010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011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012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37013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014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015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37016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37017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0"/>
            <a:ext cx="113876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018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2167" y="6245225"/>
            <a:ext cx="305223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fld id="{00F296EA-C89A-4512-9B1C-58E6A4923FE6}" type="datetime1">
              <a:rPr lang="en-US"/>
              <a:pPr/>
              <a:t>9/7/2022</a:t>
            </a:fld>
            <a:endParaRPr lang="en-US"/>
          </a:p>
        </p:txBody>
      </p:sp>
      <p:sp>
        <p:nvSpPr>
          <p:cNvPr id="37019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7020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305223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CD6FDCCE-5650-4E67-8159-32250064A52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7021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00200"/>
            <a:ext cx="11387667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959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12200" y="6951663"/>
            <a:ext cx="1118616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867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67377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s://www.geograph.org.uk/photo/6440850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iquesandteacups.info/2015/05/tuesday-cuppa-tea-coronation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Boeing_747-436,_British_Airways_JP6564037.jpg" TargetMode="Externa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ph.org.uk/photo/1916205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english.stackexchange.com/questions/217387/roundel-vs-roundabout" TargetMode="External"/><Relationship Id="rId3" Type="http://schemas.openxmlformats.org/officeDocument/2006/relationships/image" Target="../media/image23.jpg"/><Relationship Id="rId7" Type="http://schemas.openxmlformats.org/officeDocument/2006/relationships/image" Target="../media/image25.jpg"/><Relationship Id="rId12" Type="http://schemas.openxmlformats.org/officeDocument/2006/relationships/hyperlink" Target="https://www.geograph.org.uk/photo/311146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amypalko/2490631654/" TargetMode="External"/><Relationship Id="rId11" Type="http://schemas.openxmlformats.org/officeDocument/2006/relationships/image" Target="../media/image27.jpg"/><Relationship Id="rId5" Type="http://schemas.openxmlformats.org/officeDocument/2006/relationships/image" Target="../media/image24.jpg"/><Relationship Id="rId10" Type="http://schemas.openxmlformats.org/officeDocument/2006/relationships/hyperlink" Target="https://railuk.com/rail-news/scotrails-first-upgraded-hst-arrives-in-scotland/" TargetMode="External"/><Relationship Id="rId4" Type="http://schemas.openxmlformats.org/officeDocument/2006/relationships/hyperlink" Target="https://commons.wikimedia.org/wiki/Category:Taxis_in_the_United_Kingdom" TargetMode="External"/><Relationship Id="rId9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ailuk.com/electrification/decarbonising-scotlands-railway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cottish_Borders_map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hyperlink" Target="https://www.geograph.org.uk/photo/6096281" TargetMode="External"/><Relationship Id="rId7" Type="http://schemas.openxmlformats.org/officeDocument/2006/relationships/hyperlink" Target="https://www.flickr.com/photos/amypalko/2490631654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hyperlink" Target="https://www.geograph.org.uk/photo/2280840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31.jpg"/><Relationship Id="rId9" Type="http://schemas.openxmlformats.org/officeDocument/2006/relationships/hyperlink" Target="http://english.stackexchange.com/questions/217387/roundel-vs-roundabou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ryphius/471661327/" TargetMode="External"/><Relationship Id="rId7" Type="http://schemas.openxmlformats.org/officeDocument/2006/relationships/hyperlink" Target="http://commons.wikimedia.org/wiki/File:Flag_map_of_Scotland.sv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www.flickr.com/photos/158652122@N02/28349743769/in/pool-2339047@N21" TargetMode="Externa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everywhere.co.uk/britain/fife/slides/crail_scotland.htm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Fiona@IsleInnTours.Com" TargetMode="External"/><Relationship Id="rId2" Type="http://schemas.openxmlformats.org/officeDocument/2006/relationships/hyperlink" Target="mailto:Andrea@IsleInnTours.Com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etehadichoelmedico.com/coronavirus/diagnostico-covid-19/pcr-sars-cov-2-test-rapido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45826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15750-money-png-pictur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imforest/7758284878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hyperlink" Target="https://www.mynextmove.org/profile/summary/43-4081.00" TargetMode="External"/><Relationship Id="rId7" Type="http://schemas.openxmlformats.org/officeDocument/2006/relationships/diagramLayout" Target="../diagrams/layout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flickr.com/photos/tojosan/1425269946/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14.jp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griot.blogspot.com/2013/07/where-in-world-can-i-go-with-my-us.htm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VID-19_vaccine_card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ADD2091-6755-5F35-5DBC-AEBB9FE55C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362C3-63E1-A3BE-9BF0-576DC98E3E5C}"/>
              </a:ext>
            </a:extLst>
          </p:cNvPr>
          <p:cNvSpPr txBox="1"/>
          <p:nvPr/>
        </p:nvSpPr>
        <p:spPr>
          <a:xfrm>
            <a:off x="5120640" y="4079748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2" tooltip="https://www.geograph.org.uk/photo/6440850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3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5" name="Picture 4" descr="A stone castle on a hill&#10;&#10;Description automatically generated with low confidence">
            <a:extLst>
              <a:ext uri="{FF2B5EF4-FFF2-40B4-BE49-F238E27FC236}">
                <a16:creationId xmlns:a16="http://schemas.microsoft.com/office/drawing/2014/main" id="{3C81483D-5AC7-E333-B99E-2F094909E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p:blipFill>
        <p:spPr>
          <a:xfrm>
            <a:off x="956515" y="0"/>
            <a:ext cx="1027896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AEAA4D-9900-0186-F9D6-078D4D8E33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2811" y="5194648"/>
            <a:ext cx="9144000" cy="108172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Visiting Scotland in 2023</a:t>
            </a:r>
          </a:p>
        </p:txBody>
      </p:sp>
    </p:spTree>
    <p:extLst>
      <p:ext uri="{BB962C8B-B14F-4D97-AF65-F5344CB8AC3E}">
        <p14:creationId xmlns:p14="http://schemas.microsoft.com/office/powerpoint/2010/main" val="2173466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FF65C-BE75-9C32-73E3-3E11820B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100" b="1">
                <a:solidFill>
                  <a:schemeClr val="bg1"/>
                </a:solidFill>
              </a:rPr>
              <a:t>Covid Travel Requirements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AAF19E-E4AD-C5E3-805F-65BCFBA650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811679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6103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D358-7039-B65C-7A76-B3489C0F2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GETTING THERE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738200-F16B-A19B-691C-94C2A4E31317}"/>
              </a:ext>
            </a:extLst>
          </p:cNvPr>
          <p:cNvSpPr txBox="1"/>
          <p:nvPr/>
        </p:nvSpPr>
        <p:spPr>
          <a:xfrm>
            <a:off x="6467988" y="1690688"/>
            <a:ext cx="652647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Cruise 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Takes about a week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/>
              <a:t>Docks in </a:t>
            </a:r>
            <a:r>
              <a:rPr lang="en-US" sz="3600" dirty="0" err="1"/>
              <a:t>Southhampton</a:t>
            </a:r>
            <a:endParaRPr lang="en-US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6C33F-8A4B-545B-4FBF-06AB768C3D2A}"/>
              </a:ext>
            </a:extLst>
          </p:cNvPr>
          <p:cNvSpPr txBox="1"/>
          <p:nvPr/>
        </p:nvSpPr>
        <p:spPr>
          <a:xfrm>
            <a:off x="695697" y="5021305"/>
            <a:ext cx="63898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/>
              <a:t>Airplane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About 7 hours from East Coast</a:t>
            </a:r>
          </a:p>
        </p:txBody>
      </p:sp>
      <p:pic>
        <p:nvPicPr>
          <p:cNvPr id="4" name="Picture 3" descr="A picture containing water, boat, outdoor, watercraft">
            <a:extLst>
              <a:ext uri="{FF2B5EF4-FFF2-40B4-BE49-F238E27FC236}">
                <a16:creationId xmlns:a16="http://schemas.microsoft.com/office/drawing/2014/main" id="{C27FEB0E-B4A2-AD8A-64BE-3AB6AFD0E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814114"/>
            <a:ext cx="6324710" cy="2489119"/>
          </a:xfrm>
          <a:prstGeom prst="rect">
            <a:avLst/>
          </a:prstGeom>
        </p:spPr>
      </p:pic>
      <p:pic>
        <p:nvPicPr>
          <p:cNvPr id="7" name="Picture 6" descr="A large airplane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F87EC9D0-08D7-BB66-6663-2DE632A2C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99283" y="3950494"/>
            <a:ext cx="4277710" cy="2907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94D1F5-C20A-B639-4D0B-048FFAACADDB}"/>
              </a:ext>
            </a:extLst>
          </p:cNvPr>
          <p:cNvSpPr txBox="1"/>
          <p:nvPr/>
        </p:nvSpPr>
        <p:spPr>
          <a:xfrm>
            <a:off x="2280394" y="7079852"/>
            <a:ext cx="32204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commons.wikimedia.org/wiki/File:Boeing_747-436,_British_Airways_JP6564037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78515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D358-7039-B65C-7A76-B3489C0F2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Flying to Edinburgh</a:t>
            </a:r>
          </a:p>
        </p:txBody>
      </p:sp>
      <p:pic>
        <p:nvPicPr>
          <p:cNvPr id="5" name="Content Placeholder 4" descr="Person rolling luggage">
            <a:extLst>
              <a:ext uri="{FF2B5EF4-FFF2-40B4-BE49-F238E27FC236}">
                <a16:creationId xmlns:a16="http://schemas.microsoft.com/office/drawing/2014/main" id="{5A4CADE8-99F8-0E39-10EB-A60DA0CCA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80" y="4733834"/>
            <a:ext cx="2786496" cy="18572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CF9874-638D-D6E6-D11E-688E98D81EB0}"/>
              </a:ext>
            </a:extLst>
          </p:cNvPr>
          <p:cNvSpPr txBox="1"/>
          <p:nvPr/>
        </p:nvSpPr>
        <p:spPr>
          <a:xfrm>
            <a:off x="4998720" y="4733834"/>
            <a:ext cx="558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Travel Light!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Increased Lost Luggage due to poorly trained handlers </a:t>
            </a:r>
          </a:p>
        </p:txBody>
      </p:sp>
      <p:graphicFrame>
        <p:nvGraphicFramePr>
          <p:cNvPr id="15" name="TextBox 12">
            <a:extLst>
              <a:ext uri="{FF2B5EF4-FFF2-40B4-BE49-F238E27FC236}">
                <a16:creationId xmlns:a16="http://schemas.microsoft.com/office/drawing/2014/main" id="{23C4D0C1-792F-C860-8F88-185D716478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6194987"/>
              </p:ext>
            </p:extLst>
          </p:nvPr>
        </p:nvGraphicFramePr>
        <p:xfrm>
          <a:off x="2075180" y="1524001"/>
          <a:ext cx="8389620" cy="313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53577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4E5DA4-F05D-417A-4CF3-41BA3829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41" y="1153571"/>
            <a:ext cx="4184549" cy="4461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Accommodations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F9E7-58CA-6885-748D-632FA7113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Limited Options</a:t>
            </a:r>
          </a:p>
          <a:p>
            <a:r>
              <a:rPr lang="en-US" dirty="0"/>
              <a:t>Few hotels, mostly small</a:t>
            </a:r>
          </a:p>
          <a:p>
            <a:r>
              <a:rPr lang="en-US" dirty="0"/>
              <a:t>Scattered B&amp;Bs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Newcastleton</a:t>
            </a:r>
            <a:endParaRPr lang="en-US" dirty="0"/>
          </a:p>
          <a:p>
            <a:r>
              <a:rPr lang="en-US" b="1" dirty="0"/>
              <a:t>Grapes Hotel &amp; </a:t>
            </a:r>
            <a:r>
              <a:rPr lang="en-US" b="1" dirty="0" err="1"/>
              <a:t>Liddesdale</a:t>
            </a:r>
            <a:r>
              <a:rPr lang="en-US" b="1" dirty="0"/>
              <a:t> Hotel</a:t>
            </a:r>
          </a:p>
          <a:p>
            <a:pPr lvl="1"/>
            <a:r>
              <a:rPr lang="en-US" dirty="0"/>
              <a:t>5 rooms each</a:t>
            </a:r>
          </a:p>
          <a:p>
            <a:r>
              <a:rPr lang="en-US" dirty="0"/>
              <a:t>9-10 B&amp;Bs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RESERVE NOW!!!</a:t>
            </a:r>
          </a:p>
        </p:txBody>
      </p:sp>
    </p:spTree>
    <p:extLst>
      <p:ext uri="{BB962C8B-B14F-4D97-AF65-F5344CB8AC3E}">
        <p14:creationId xmlns:p14="http://schemas.microsoft.com/office/powerpoint/2010/main" val="2232696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E5DA4-F05D-417A-4CF3-41BA3829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/>
              <a:t>Accommodations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F9E7-58CA-6885-748D-632FA7113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Carlisle			25 miles			50 minutes</a:t>
            </a:r>
          </a:p>
          <a:p>
            <a:pPr marL="0" indent="0">
              <a:buNone/>
            </a:pPr>
            <a:r>
              <a:rPr lang="en-US" sz="1400" dirty="0"/>
              <a:t>Gretna Green		20 miles			40 minutes</a:t>
            </a:r>
          </a:p>
          <a:p>
            <a:pPr marL="0" indent="0">
              <a:buNone/>
            </a:pPr>
            <a:r>
              <a:rPr lang="en-US" sz="1400" dirty="0" err="1"/>
              <a:t>Langholm</a:t>
            </a:r>
            <a:r>
              <a:rPr lang="en-US" sz="1400" dirty="0"/>
              <a:t>			10 miles			25 minutes</a:t>
            </a:r>
          </a:p>
          <a:p>
            <a:pPr marL="0" indent="0">
              <a:buNone/>
            </a:pPr>
            <a:r>
              <a:rPr lang="en-US" sz="1400" dirty="0"/>
              <a:t>Hawick			21 miles			45 minutes</a:t>
            </a:r>
          </a:p>
          <a:p>
            <a:pPr marL="0" indent="0">
              <a:buNone/>
            </a:pPr>
            <a:r>
              <a:rPr lang="en-US" sz="1400" dirty="0"/>
              <a:t>Lockerbie			31 miles			50 minutes</a:t>
            </a:r>
          </a:p>
          <a:p>
            <a:pPr marL="0" indent="0">
              <a:buNone/>
            </a:pPr>
            <a:r>
              <a:rPr lang="en-US" sz="1400" dirty="0"/>
              <a:t>Dumfries 			42 miles			80 minutes</a:t>
            </a:r>
          </a:p>
          <a:p>
            <a:pPr marL="0" indent="0">
              <a:buNone/>
            </a:pPr>
            <a:endParaRPr lang="en-US" sz="1400" dirty="0"/>
          </a:p>
          <a:p>
            <a:endParaRPr lang="en-US" sz="1400" dirty="0"/>
          </a:p>
          <a:p>
            <a:r>
              <a:rPr lang="en-US" sz="2400" b="1" dirty="0">
                <a:solidFill>
                  <a:srgbClr val="FF0000"/>
                </a:solidFill>
              </a:rPr>
              <a:t>RESERVE NOW!!!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4B8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uilding with cars parked in front&#10;&#10;Description automatically generated with medium confidence">
            <a:extLst>
              <a:ext uri="{FF2B5EF4-FFF2-40B4-BE49-F238E27FC236}">
                <a16:creationId xmlns:a16="http://schemas.microsoft.com/office/drawing/2014/main" id="{B9DFB37B-34D6-342A-AA4B-042C66450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00929"/>
            <a:ext cx="4571996" cy="3428997"/>
          </a:xfrm>
          <a:prstGeom prst="rect">
            <a:avLst/>
          </a:prstGeom>
        </p:spPr>
      </p:pic>
      <p:pic>
        <p:nvPicPr>
          <p:cNvPr id="10" name="Picture 9" descr="A picture containing indoor, wall, bed, floor&#10;&#10;Description automatically generated">
            <a:extLst>
              <a:ext uri="{FF2B5EF4-FFF2-40B4-BE49-F238E27FC236}">
                <a16:creationId xmlns:a16="http://schemas.microsoft.com/office/drawing/2014/main" id="{C1873CC5-A31F-AFCC-E8F5-476507580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29926"/>
            <a:ext cx="4571995" cy="322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97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C9DC8-A8DF-BEE7-E7EB-8F1EEFE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36" y="1387506"/>
            <a:ext cx="3365097" cy="27859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Getting Around in the Borders</a:t>
            </a:r>
          </a:p>
        </p:txBody>
      </p:sp>
      <p:pic>
        <p:nvPicPr>
          <p:cNvPr id="28" name="Picture 27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00BCDB1F-5B41-B121-C437-9693E3102D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2" r="-1" b="13097"/>
          <a:stretch/>
        </p:blipFill>
        <p:spPr>
          <a:xfrm>
            <a:off x="8177049" y="2364068"/>
            <a:ext cx="4002523" cy="4186901"/>
          </a:xfrm>
          <a:prstGeom prst="rect">
            <a:avLst/>
          </a:prstGeom>
        </p:spPr>
      </p:pic>
      <p:pic>
        <p:nvPicPr>
          <p:cNvPr id="25" name="Picture 24" descr="A police car parked on the side of the road&#10;&#10;Description automatically generated with medium confidence">
            <a:extLst>
              <a:ext uri="{FF2B5EF4-FFF2-40B4-BE49-F238E27FC236}">
                <a16:creationId xmlns:a16="http://schemas.microsoft.com/office/drawing/2014/main" id="{C0ABFA98-40E6-A348-D3B7-9668A2B5E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209" r="11718" b="2"/>
          <a:stretch/>
        </p:blipFill>
        <p:spPr>
          <a:xfrm>
            <a:off x="7109939" y="-10224"/>
            <a:ext cx="2376092" cy="2228759"/>
          </a:xfrm>
          <a:prstGeom prst="rect">
            <a:avLst/>
          </a:prstGeom>
        </p:spPr>
      </p:pic>
      <p:pic>
        <p:nvPicPr>
          <p:cNvPr id="8" name="Picture 7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28725D3C-B719-9002-D235-D26C7BCE05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27410" r="-4" b="2237"/>
          <a:stretch/>
        </p:blipFill>
        <p:spPr>
          <a:xfrm>
            <a:off x="9803480" y="-10223"/>
            <a:ext cx="2376092" cy="2228759"/>
          </a:xfrm>
          <a:prstGeom prst="rect">
            <a:avLst/>
          </a:prstGeom>
        </p:spPr>
      </p:pic>
      <p:pic>
        <p:nvPicPr>
          <p:cNvPr id="20" name="Picture 19" descr="A road with cars on it and grass on the side">
            <a:extLst>
              <a:ext uri="{FF2B5EF4-FFF2-40B4-BE49-F238E27FC236}">
                <a16:creationId xmlns:a16="http://schemas.microsoft.com/office/drawing/2014/main" id="{615764DD-157A-3322-FDE8-AB4277361F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757" r="5" b="5"/>
          <a:stretch/>
        </p:blipFill>
        <p:spPr>
          <a:xfrm>
            <a:off x="4657342" y="2400151"/>
            <a:ext cx="3330225" cy="2057368"/>
          </a:xfrm>
          <a:prstGeom prst="rect">
            <a:avLst/>
          </a:prstGeom>
        </p:spPr>
      </p:pic>
      <p:pic>
        <p:nvPicPr>
          <p:cNvPr id="14" name="Picture 13" descr="A train on the railway tracks">
            <a:extLst>
              <a:ext uri="{FF2B5EF4-FFF2-40B4-BE49-F238E27FC236}">
                <a16:creationId xmlns:a16="http://schemas.microsoft.com/office/drawing/2014/main" id="{7AA563E0-AA78-6924-4D01-537ACAE910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35122" r="1" b="1"/>
          <a:stretch/>
        </p:blipFill>
        <p:spPr>
          <a:xfrm>
            <a:off x="4653627" y="4628909"/>
            <a:ext cx="3324552" cy="2229090"/>
          </a:xfrm>
          <a:prstGeom prst="rect">
            <a:avLst/>
          </a:prstGeom>
        </p:spPr>
      </p:pic>
      <p:pic>
        <p:nvPicPr>
          <p:cNvPr id="17" name="Picture 16" descr="A red double decker bus">
            <a:extLst>
              <a:ext uri="{FF2B5EF4-FFF2-40B4-BE49-F238E27FC236}">
                <a16:creationId xmlns:a16="http://schemas.microsoft.com/office/drawing/2014/main" id="{D7E021B2-5028-8A6B-A357-45A02213FD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l="25089" r="7675" b="3"/>
          <a:stretch/>
        </p:blipFill>
        <p:spPr>
          <a:xfrm>
            <a:off x="4813738" y="-10223"/>
            <a:ext cx="1978752" cy="220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2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57D28-64E0-2509-BA65-067BB7D18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Getting Around by Train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EBB1C24-0D9D-F562-71F2-E77DCA53D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32331" y="1839204"/>
            <a:ext cx="5118538" cy="4653671"/>
          </a:xfr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3AF7D51E-4E7F-E0D0-52D9-18B8E7DD67B1}"/>
              </a:ext>
            </a:extLst>
          </p:cNvPr>
          <p:cNvSpPr/>
          <p:nvPr/>
        </p:nvSpPr>
        <p:spPr>
          <a:xfrm>
            <a:off x="9272576" y="5464678"/>
            <a:ext cx="274320" cy="2743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1A269-AFA4-CEB6-3604-A094C6F6C86D}"/>
              </a:ext>
            </a:extLst>
          </p:cNvPr>
          <p:cNvSpPr txBox="1"/>
          <p:nvPr/>
        </p:nvSpPr>
        <p:spPr>
          <a:xfrm>
            <a:off x="1097280" y="1839204"/>
            <a:ext cx="5709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Edinburgh Waverley Station – Galashiels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1 – 1 ½ hours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40 miles more to </a:t>
            </a:r>
            <a:r>
              <a:rPr lang="en-US" sz="2400" dirty="0" err="1"/>
              <a:t>Newcastleton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/>
              <a:t>Edinburgh Waverley Station – Carlisle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1 ½ - 2 ½ hours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25 miles more to </a:t>
            </a:r>
            <a:r>
              <a:rPr lang="en-US" sz="2400" dirty="0" err="1"/>
              <a:t>Newcastleton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/>
              <a:t>Price</a:t>
            </a:r>
            <a:r>
              <a:rPr lang="en-US" sz="2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Day of week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Time of 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Class of seat</a:t>
            </a:r>
          </a:p>
        </p:txBody>
      </p:sp>
    </p:spTree>
    <p:extLst>
      <p:ext uri="{BB962C8B-B14F-4D97-AF65-F5344CB8AC3E}">
        <p14:creationId xmlns:p14="http://schemas.microsoft.com/office/powerpoint/2010/main" val="2746490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57D28-64E0-2509-BA65-067BB7D18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Getting Around by Bus or Taxi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3AF7D51E-4E7F-E0D0-52D9-18B8E7DD67B1}"/>
              </a:ext>
            </a:extLst>
          </p:cNvPr>
          <p:cNvSpPr/>
          <p:nvPr/>
        </p:nvSpPr>
        <p:spPr>
          <a:xfrm>
            <a:off x="9272576" y="5464678"/>
            <a:ext cx="274320" cy="2743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1A269-AFA4-CEB6-3604-A094C6F6C86D}"/>
              </a:ext>
            </a:extLst>
          </p:cNvPr>
          <p:cNvSpPr txBox="1"/>
          <p:nvPr/>
        </p:nvSpPr>
        <p:spPr>
          <a:xfrm>
            <a:off x="916439" y="1839204"/>
            <a:ext cx="57099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Hawick – </a:t>
            </a:r>
            <a:r>
              <a:rPr lang="en-US" sz="2400" b="1" dirty="0" err="1"/>
              <a:t>Newcastleton</a:t>
            </a:r>
            <a:endParaRPr lang="en-US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1 – 2 hours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Departs 8am, 11am, and 12.30pm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Returns at 10am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/>
              <a:t>Carlisle – </a:t>
            </a:r>
            <a:r>
              <a:rPr lang="en-US" sz="2400" b="1" dirty="0" err="1"/>
              <a:t>Newcastleton</a:t>
            </a:r>
            <a:endParaRPr lang="en-US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1 – 1 ½  hours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Departs 8am, 11am, and 2pm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Returns at 1pm and 4pm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/>
              <a:t>Taxi from Hawick or Carlisle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£70 - £100 ($80 - $115) one way </a:t>
            </a:r>
          </a:p>
          <a:p>
            <a:endParaRPr lang="en-US" sz="2400" dirty="0"/>
          </a:p>
        </p:txBody>
      </p:sp>
      <p:pic>
        <p:nvPicPr>
          <p:cNvPr id="15" name="Content Placeholder 14" descr="Map&#10;&#10;Description automatically generated">
            <a:extLst>
              <a:ext uri="{FF2B5EF4-FFF2-40B4-BE49-F238E27FC236}">
                <a16:creationId xmlns:a16="http://schemas.microsoft.com/office/drawing/2014/main" id="{D2C4DF05-6530-982C-8BE1-B7D8C1F5D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26359" y="1674003"/>
            <a:ext cx="5033553" cy="5058848"/>
          </a:xfrm>
        </p:spPr>
      </p:pic>
    </p:spTree>
    <p:extLst>
      <p:ext uri="{BB962C8B-B14F-4D97-AF65-F5344CB8AC3E}">
        <p14:creationId xmlns:p14="http://schemas.microsoft.com/office/powerpoint/2010/main" val="3034490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sheep walk down a road&#10;&#10;Description automatically generated with medium confidence">
            <a:extLst>
              <a:ext uri="{FF2B5EF4-FFF2-40B4-BE49-F238E27FC236}">
                <a16:creationId xmlns:a16="http://schemas.microsoft.com/office/drawing/2014/main" id="{EA0B383E-F93D-D516-89A7-F609F4B66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519" b="17481"/>
          <a:stretch/>
        </p:blipFill>
        <p:spPr>
          <a:xfrm>
            <a:off x="6150262" y="3429000"/>
            <a:ext cx="6095980" cy="3428990"/>
          </a:xfrm>
          <a:prstGeom prst="rect">
            <a:avLst/>
          </a:prstGeom>
        </p:spPr>
      </p:pic>
      <p:pic>
        <p:nvPicPr>
          <p:cNvPr id="11" name="Picture 10" descr="A blue sign on a road&#10;&#10;Description automatically generated with low confidence">
            <a:extLst>
              <a:ext uri="{FF2B5EF4-FFF2-40B4-BE49-F238E27FC236}">
                <a16:creationId xmlns:a16="http://schemas.microsoft.com/office/drawing/2014/main" id="{BC681A07-40B7-AD7F-CF2E-25E5192AFC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095"/>
          <a:stretch/>
        </p:blipFill>
        <p:spPr>
          <a:xfrm rot="10800000" flipH="1" flipV="1">
            <a:off x="-11054" y="3429000"/>
            <a:ext cx="6096000" cy="3428990"/>
          </a:xfrm>
          <a:prstGeom prst="rect">
            <a:avLst/>
          </a:prstGeom>
        </p:spPr>
      </p:pic>
      <p:pic>
        <p:nvPicPr>
          <p:cNvPr id="8" name="Picture 7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28725D3C-B719-9002-D235-D26C7BCE05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41490" b="16322"/>
          <a:stretch/>
        </p:blipFill>
        <p:spPr>
          <a:xfrm>
            <a:off x="32114" y="5"/>
            <a:ext cx="6095980" cy="3429000"/>
          </a:xfrm>
          <a:prstGeom prst="rect">
            <a:avLst/>
          </a:prstGeom>
        </p:spPr>
      </p:pic>
      <p:pic>
        <p:nvPicPr>
          <p:cNvPr id="20" name="Picture 19" descr="A road with cars on it and grass on the side">
            <a:extLst>
              <a:ext uri="{FF2B5EF4-FFF2-40B4-BE49-F238E27FC236}">
                <a16:creationId xmlns:a16="http://schemas.microsoft.com/office/drawing/2014/main" id="{615764DD-157A-3322-FDE8-AB4277361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9639"/>
          <a:stretch/>
        </p:blipFill>
        <p:spPr>
          <a:xfrm>
            <a:off x="6139168" y="5"/>
            <a:ext cx="6096000" cy="3429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C9DC8-A8DF-BEE7-E7EB-8F1EEFE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385848"/>
            <a:ext cx="3618284" cy="172142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28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Getting Around by Car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737FC2-951F-A55B-746D-F13626552EB2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 tooltip="http://english.stackexchange.com/questions/217387/roundel-vs-roundabou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34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80D358-7039-B65C-7A76-B3489C0F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GETTING AROUND BY CAR</a:t>
            </a:r>
          </a:p>
        </p:txBody>
      </p:sp>
      <p:graphicFrame>
        <p:nvGraphicFramePr>
          <p:cNvPr id="14" name="TextBox 11">
            <a:extLst>
              <a:ext uri="{FF2B5EF4-FFF2-40B4-BE49-F238E27FC236}">
                <a16:creationId xmlns:a16="http://schemas.microsoft.com/office/drawing/2014/main" id="{F7E1EE69-0A12-77D1-F56E-EE62161A88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292560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4600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901E0C4F-D27E-AF7F-1D45-C1D7F4BEC0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4479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8" name="Picture 7" descr="A picture containing sky, building, outdoor, stone">
            <a:extLst>
              <a:ext uri="{FF2B5EF4-FFF2-40B4-BE49-F238E27FC236}">
                <a16:creationId xmlns:a16="http://schemas.microsoft.com/office/drawing/2014/main" id="{F77D673D-0EF9-E64A-D30E-2F04C0A851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630" r="10543" b="-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6FFE18-5C2B-3808-78E0-3122596CA4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31035" r="-2" b="17333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849DA-C553-01B3-FB26-C1EA5AC65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043" y="689208"/>
            <a:ext cx="3402584" cy="1325563"/>
          </a:xfrm>
        </p:spPr>
        <p:txBody>
          <a:bodyPr>
            <a:normAutofit/>
          </a:bodyPr>
          <a:lstStyle/>
          <a:p>
            <a:r>
              <a:rPr lang="en-US" sz="2800" b="1" dirty="0"/>
              <a:t>Visiting Scotland:  Pros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B0F16-22FB-C6A0-5131-099423031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" y="2258568"/>
            <a:ext cx="3722624" cy="392277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dirty="0"/>
              <a:t>Scotland is </a:t>
            </a:r>
            <a:r>
              <a:rPr lang="en-US" sz="3200" i="1" dirty="0">
                <a:solidFill>
                  <a:srgbClr val="FF0000"/>
                </a:solidFill>
              </a:rPr>
              <a:t>OPEN</a:t>
            </a:r>
            <a:r>
              <a:rPr lang="en-US" sz="3200" dirty="0"/>
              <a:t> for Tourism!</a:t>
            </a:r>
          </a:p>
          <a:p>
            <a:pPr lvl="1"/>
            <a:r>
              <a:rPr lang="en-US" dirty="0"/>
              <a:t>Hotels, Restaurants &amp; Attractions are now open</a:t>
            </a:r>
          </a:p>
          <a:p>
            <a:pPr lvl="2"/>
            <a:r>
              <a:rPr lang="en-US" sz="2400" dirty="0"/>
              <a:t>Some with reduced staff, hours &amp; availability</a:t>
            </a:r>
          </a:p>
        </p:txBody>
      </p:sp>
    </p:spTree>
    <p:extLst>
      <p:ext uri="{BB962C8B-B14F-4D97-AF65-F5344CB8AC3E}">
        <p14:creationId xmlns:p14="http://schemas.microsoft.com/office/powerpoint/2010/main" val="2940622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157D28-64E0-2509-BA65-067BB7D1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Getting Around by Car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1A269-AFA4-CEB6-3604-A094C6F6C86D}"/>
              </a:ext>
            </a:extLst>
          </p:cNvPr>
          <p:cNvSpPr txBox="1"/>
          <p:nvPr/>
        </p:nvSpPr>
        <p:spPr>
          <a:xfrm>
            <a:off x="836680" y="2405067"/>
            <a:ext cx="6002110" cy="3729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/>
              <a:t>Approximate Prices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/>
              <a:t>			Per Day		Per Week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Sedan			$100		$350 - $500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Estate/SUV		$200		$550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Minivan (MPV)		$300 - $400	$1000</a:t>
            </a:r>
          </a:p>
          <a:p>
            <a:pPr marL="0" lvl="1"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/>
              <a:t>Extra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       Automatic Shift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       GPS (SAT-NAV)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       Child Seat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       All inclusive Insurance	</a:t>
            </a:r>
          </a:p>
        </p:txBody>
      </p:sp>
      <p:pic>
        <p:nvPicPr>
          <p:cNvPr id="9" name="Picture 8" descr="A picture containing building, house, outdoor, old&#10;&#10;Description automatically generated">
            <a:extLst>
              <a:ext uri="{FF2B5EF4-FFF2-40B4-BE49-F238E27FC236}">
                <a16:creationId xmlns:a16="http://schemas.microsoft.com/office/drawing/2014/main" id="{5BFDE588-E43B-CF5E-06A3-1E6F19925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550" r="24856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34028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157D28-64E0-2509-BA65-067BB7D1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Getting Around by Car Safely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1A269-AFA4-CEB6-3604-A094C6F6C86D}"/>
              </a:ext>
            </a:extLst>
          </p:cNvPr>
          <p:cNvSpPr txBox="1"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Left Hand Drive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u="sng" dirty="0"/>
              <a:t>Totally different perspective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Drive a few minutes around the parking lot or residential area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Passenger acts as </a:t>
            </a:r>
            <a:r>
              <a:rPr lang="en-US" b="1" i="1" u="sng" dirty="0"/>
              <a:t>second pair of eyes</a:t>
            </a:r>
          </a:p>
          <a:p>
            <a:pPr marL="120015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Helpful when turning, changing lanes or in roundabouts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u="sng" dirty="0"/>
              <a:t>Automatic drive </a:t>
            </a:r>
            <a:r>
              <a:rPr lang="en-US" dirty="0"/>
              <a:t>is recommended – one less thing to worry about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Roads can be very narrow – keep eye out for traffic and use pull </a:t>
            </a:r>
            <a:r>
              <a:rPr lang="en-US" dirty="0" err="1"/>
              <a:t>bys</a:t>
            </a:r>
            <a:endParaRPr lang="en-US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Most cars use </a:t>
            </a:r>
            <a:r>
              <a:rPr lang="en-US" b="1" i="1" u="sng" dirty="0"/>
              <a:t>DIESEL</a:t>
            </a:r>
            <a:r>
              <a:rPr lang="en-US" dirty="0"/>
              <a:t> – runs about $10/gallon at present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u="sng" dirty="0"/>
              <a:t>All-inclusive insurance is highly recommended</a:t>
            </a:r>
          </a:p>
          <a:p>
            <a:pPr marL="120015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 insurance rarely accepted</a:t>
            </a:r>
          </a:p>
          <a:p>
            <a:pPr marL="120015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Dings &amp; Scratches</a:t>
            </a:r>
          </a:p>
          <a:p>
            <a:pPr marL="120015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Roads and streets are narrow with blown tires common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u="sng" dirty="0">
                <a:solidFill>
                  <a:srgbClr val="FF0000"/>
                </a:solidFill>
              </a:rPr>
              <a:t>Don’t DRINK &amp; DRIVE – DUI/DWI taken very seriously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52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8061A-B5C1-A96B-2D54-14951B455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1"/>
            <a:ext cx="6586489" cy="1402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9600" i="1" dirty="0"/>
              <a:t>QUESTIONS?</a:t>
            </a:r>
          </a:p>
        </p:txBody>
      </p:sp>
      <p:pic>
        <p:nvPicPr>
          <p:cNvPr id="5" name="Picture 4" descr="Question marks in a line and one question mark is lit">
            <a:extLst>
              <a:ext uri="{FF2B5EF4-FFF2-40B4-BE49-F238E27FC236}">
                <a16:creationId xmlns:a16="http://schemas.microsoft.com/office/drawing/2014/main" id="{CCA60652-9187-145F-8F0B-575995784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3" r="49898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8A3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441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ctrTitle" idx="4294967295"/>
          </p:nvPr>
        </p:nvSpPr>
        <p:spPr>
          <a:xfrm>
            <a:off x="2209800" y="457202"/>
            <a:ext cx="7772400" cy="1066799"/>
          </a:xfrm>
        </p:spPr>
        <p:txBody>
          <a:bodyPr/>
          <a:lstStyle/>
          <a:p>
            <a:r>
              <a:rPr lang="en-US" b="1" dirty="0"/>
              <a:t>Destination Specialists</a:t>
            </a:r>
          </a:p>
        </p:txBody>
      </p:sp>
      <p:sp>
        <p:nvSpPr>
          <p:cNvPr id="28674" name="Subtitle 2"/>
          <p:cNvSpPr>
            <a:spLocks noGrp="1"/>
          </p:cNvSpPr>
          <p:nvPr>
            <p:ph type="subTitle" idx="4294967295"/>
          </p:nvPr>
        </p:nvSpPr>
        <p:spPr>
          <a:xfrm>
            <a:off x="2819400" y="1600200"/>
            <a:ext cx="6400800" cy="4876800"/>
          </a:xfrm>
        </p:spPr>
        <p:txBody>
          <a:bodyPr/>
          <a:lstStyle/>
          <a:p>
            <a:pPr marL="171450" indent="-171450"/>
            <a:r>
              <a:rPr lang="en-US" sz="2200" b="1" dirty="0"/>
              <a:t>Experience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800" b="1" dirty="0"/>
              <a:t>Tips and Advice</a:t>
            </a:r>
          </a:p>
          <a:p>
            <a:pPr marL="171450" indent="-171450"/>
            <a:r>
              <a:rPr lang="en-US" sz="2200" b="1" dirty="0"/>
              <a:t>Knowledge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800" b="1" dirty="0"/>
              <a:t>Where to go and what to see</a:t>
            </a:r>
          </a:p>
          <a:p>
            <a:pPr marL="171450" indent="-171450"/>
            <a:r>
              <a:rPr lang="en-US" sz="2200" b="1" dirty="0"/>
              <a:t>Clout with travel and tour companies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800" b="1" dirty="0"/>
              <a:t>Can often get what the private traveler can’t get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800" b="1" dirty="0"/>
              <a:t>Negotiate or arrange special amenities</a:t>
            </a:r>
          </a:p>
          <a:p>
            <a:pPr marL="171450" indent="-171450"/>
            <a:r>
              <a:rPr lang="en-US" sz="2200" b="1" dirty="0"/>
              <a:t>Cost-Savings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800" b="1" dirty="0"/>
              <a:t>Group rates on hotels and attractions</a:t>
            </a:r>
          </a:p>
          <a:p>
            <a:pPr marL="171450" indent="-171450"/>
            <a:r>
              <a:rPr lang="en-US" sz="2200" b="1" dirty="0"/>
              <a:t>Time-Savings</a:t>
            </a:r>
          </a:p>
          <a:p>
            <a:pPr marL="171450" indent="-171450"/>
            <a:r>
              <a:rPr lang="en-US" sz="2200" b="1" dirty="0"/>
              <a:t>Safety Net /Trouble shooting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800" b="1" dirty="0"/>
              <a:t>Intercede with hotel or car rental agency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800" b="1" dirty="0"/>
              <a:t>Make alternate travel arrangements in an emergency</a:t>
            </a:r>
          </a:p>
        </p:txBody>
      </p:sp>
      <p:pic>
        <p:nvPicPr>
          <p:cNvPr id="28675" name="Picture 2" descr="C:\Users\Bill\Downloads\image001 (1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6400" y="152401"/>
            <a:ext cx="2590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4294967295"/>
          </p:nvPr>
        </p:nvSpPr>
        <p:spPr>
          <a:xfrm>
            <a:off x="2076450" y="1639888"/>
            <a:ext cx="8058150" cy="4678362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3600" b="1" dirty="0"/>
              <a:t>Contact Information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sz="100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US" sz="2400" dirty="0"/>
              <a:t>www.IsleInnTours.com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sz="240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US" sz="2400" b="1" i="1" dirty="0"/>
              <a:t>703-683-4800 (local)   </a:t>
            </a:r>
            <a:r>
              <a:rPr lang="en-US" sz="2400" i="1" dirty="0"/>
              <a:t>           800-237-9376 (toll free)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sz="240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US" sz="2400" dirty="0"/>
              <a:t>info@isleinntours.com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sz="2400" dirty="0"/>
          </a:p>
        </p:txBody>
      </p:sp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2552700" y="4743451"/>
            <a:ext cx="40005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             Independent Tours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Andrea Wright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Independent Travel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hlinkClick r:id="rId2"/>
              </a:rPr>
              <a:t>Andrea@IsleInnTours.Com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Ext: 1005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6553200" y="4743450"/>
            <a:ext cx="3810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              Group Tours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Fiona Lydon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Group Travel Manager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  <a:hlinkClick r:id="rId3"/>
              </a:rPr>
              <a:t>Fiona@IsleInnTours.Com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Ext: 1003</a:t>
            </a:r>
          </a:p>
        </p:txBody>
      </p:sp>
      <p:pic>
        <p:nvPicPr>
          <p:cNvPr id="2" name="Picture 2" descr="C:\Users\Bill\Downloads\image001 (1).jpg">
            <a:extLst>
              <a:ext uri="{FF2B5EF4-FFF2-40B4-BE49-F238E27FC236}">
                <a16:creationId xmlns:a16="http://schemas.microsoft.com/office/drawing/2014/main" id="{7ED074E5-7A58-AD23-52F6-CFDA17D74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6450" y="360223"/>
            <a:ext cx="7277776" cy="166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5833" y="985721"/>
            <a:ext cx="11167171" cy="1018033"/>
          </a:xfrm>
        </p:spPr>
        <p:txBody>
          <a:bodyPr>
            <a:normAutofit/>
          </a:bodyPr>
          <a:lstStyle/>
          <a:p>
            <a:r>
              <a:rPr lang="en-US" sz="4267" dirty="0"/>
              <a:t>VERN &amp; CHRISTI ELLIOTT</a:t>
            </a:r>
          </a:p>
        </p:txBody>
      </p:sp>
      <p:pic>
        <p:nvPicPr>
          <p:cNvPr id="1026" name="yiv4481084354Picture 9" descr="Christi Elliott">
            <a:extLst>
              <a:ext uri="{FF2B5EF4-FFF2-40B4-BE49-F238E27FC236}">
                <a16:creationId xmlns:a16="http://schemas.microsoft.com/office/drawing/2014/main" id="{6B79FAEB-CD1B-CDE2-5FCF-BAEFD96E8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54" y="1800148"/>
            <a:ext cx="1208617" cy="140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yiv4481084354Picture 8" descr="Cruise Planners Logo">
            <a:extLst>
              <a:ext uri="{FF2B5EF4-FFF2-40B4-BE49-F238E27FC236}">
                <a16:creationId xmlns:a16="http://schemas.microsoft.com/office/drawing/2014/main" id="{8554F290-E190-0D53-E4FC-A3416EA68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04" y="2722839"/>
            <a:ext cx="248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F378BF-FB0E-AA21-BE5E-D3D4B4E773A4}"/>
              </a:ext>
            </a:extLst>
          </p:cNvPr>
          <p:cNvSpPr txBox="1"/>
          <p:nvPr/>
        </p:nvSpPr>
        <p:spPr>
          <a:xfrm>
            <a:off x="6589418" y="1575082"/>
            <a:ext cx="5818388" cy="140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hief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fficers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 Veteran Owned, Independent Agent of Cruise Planners,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Specializing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in European Travel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EB02B-0883-29E4-687F-D009D463A7CA}"/>
              </a:ext>
            </a:extLst>
          </p:cNvPr>
          <p:cNvSpPr txBox="1"/>
          <p:nvPr/>
        </p:nvSpPr>
        <p:spPr>
          <a:xfrm>
            <a:off x="6589417" y="2645831"/>
            <a:ext cx="3094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76200" dist="38100" dir="3000000" algn="ctr" rotWithShape="0">
                    <a:prstClr val="black">
                      <a:alpha val="41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813-445-8300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male&#10;&#10;Description automatically generated">
            <a:extLst>
              <a:ext uri="{FF2B5EF4-FFF2-40B4-BE49-F238E27FC236}">
                <a16:creationId xmlns:a16="http://schemas.microsoft.com/office/drawing/2014/main" id="{043FFC3D-4ABE-F026-DD17-59363D1243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928" r="1576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849DA-C553-01B3-FB26-C1EA5AC65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0" y="365125"/>
            <a:ext cx="4805680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Visiting Scotland:  Pros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B0F16-22FB-C6A0-5131-099423031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lvl="1"/>
            <a:r>
              <a:rPr lang="en-US" b="1" dirty="0">
                <a:solidFill>
                  <a:srgbClr val="FF0000"/>
                </a:solidFill>
              </a:rPr>
              <a:t>No Covid requirements</a:t>
            </a:r>
          </a:p>
          <a:p>
            <a:pPr lvl="2"/>
            <a:r>
              <a:rPr lang="en-US" dirty="0"/>
              <a:t>No vaccination</a:t>
            </a:r>
          </a:p>
          <a:p>
            <a:pPr lvl="2"/>
            <a:r>
              <a:rPr lang="en-US" dirty="0"/>
              <a:t>No entry pre-testing requirements</a:t>
            </a:r>
          </a:p>
          <a:p>
            <a:pPr lvl="2"/>
            <a:r>
              <a:rPr lang="en-US" dirty="0"/>
              <a:t>No Passenger Location Form</a:t>
            </a:r>
          </a:p>
          <a:p>
            <a:pPr lvl="2"/>
            <a:r>
              <a:rPr lang="en-US" dirty="0"/>
              <a:t>No Isolation on arrival</a:t>
            </a:r>
          </a:p>
          <a:p>
            <a:pPr lvl="2"/>
            <a:r>
              <a:rPr lang="en-US" dirty="0"/>
              <a:t>No pre-testing required on return to US or Canada</a:t>
            </a:r>
          </a:p>
        </p:txBody>
      </p:sp>
    </p:spTree>
    <p:extLst>
      <p:ext uri="{BB962C8B-B14F-4D97-AF65-F5344CB8AC3E}">
        <p14:creationId xmlns:p14="http://schemas.microsoft.com/office/powerpoint/2010/main" val="2503475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0BF20D5-A9F5-A028-FBF7-DEC5A1DCFD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849DA-C553-01B3-FB26-C1EA5AC65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" y="365125"/>
            <a:ext cx="4795520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Visiting Scotland:  Pros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B0F16-22FB-C6A0-5131-099423031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000" dirty="0"/>
              <a:t>Scotland is OPEN!</a:t>
            </a:r>
          </a:p>
          <a:p>
            <a:pPr lvl="1"/>
            <a:r>
              <a:rPr lang="en-US" sz="2000" dirty="0"/>
              <a:t>No Covid requirements</a:t>
            </a:r>
          </a:p>
          <a:p>
            <a:pPr lvl="2"/>
            <a:r>
              <a:rPr lang="en-US" dirty="0"/>
              <a:t>No vaccination</a:t>
            </a:r>
          </a:p>
          <a:p>
            <a:pPr lvl="2"/>
            <a:r>
              <a:rPr lang="en-US" dirty="0"/>
              <a:t>No pre-testing requirements</a:t>
            </a:r>
          </a:p>
          <a:p>
            <a:pPr lvl="2"/>
            <a:r>
              <a:rPr lang="en-US" dirty="0"/>
              <a:t>No Passenger Location Form</a:t>
            </a:r>
          </a:p>
          <a:p>
            <a:pPr lvl="2"/>
            <a:r>
              <a:rPr lang="en-US" dirty="0"/>
              <a:t>No Isolation on arrival</a:t>
            </a:r>
          </a:p>
          <a:p>
            <a:pPr lvl="1"/>
            <a:r>
              <a:rPr lang="en-US" sz="3200" b="1" dirty="0"/>
              <a:t>£ is down</a:t>
            </a:r>
          </a:p>
          <a:p>
            <a:pPr lvl="2"/>
            <a:r>
              <a:rPr lang="en-US" sz="3200" b="1" dirty="0"/>
              <a:t>$1.35 in 2019</a:t>
            </a:r>
          </a:p>
          <a:p>
            <a:pPr lvl="2"/>
            <a:r>
              <a:rPr lang="en-US" sz="3200" b="1" dirty="0"/>
              <a:t>$1.15 in 2022</a:t>
            </a:r>
          </a:p>
        </p:txBody>
      </p:sp>
    </p:spTree>
    <p:extLst>
      <p:ext uri="{BB962C8B-B14F-4D97-AF65-F5344CB8AC3E}">
        <p14:creationId xmlns:p14="http://schemas.microsoft.com/office/powerpoint/2010/main" val="1918888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" name="Picture 9" descr="A pile of paper money&#10;&#10;Description automatically generated with low confidence">
            <a:extLst>
              <a:ext uri="{FF2B5EF4-FFF2-40B4-BE49-F238E27FC236}">
                <a16:creationId xmlns:a16="http://schemas.microsoft.com/office/drawing/2014/main" id="{04683D6B-B57E-302B-9E2F-A92B223DC5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184" r="-1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849DA-C553-01B3-FB26-C1EA5AC65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9" y="1045597"/>
            <a:ext cx="4571695" cy="1588422"/>
          </a:xfrm>
        </p:spPr>
        <p:txBody>
          <a:bodyPr anchor="b">
            <a:normAutofit/>
          </a:bodyPr>
          <a:lstStyle/>
          <a:p>
            <a:r>
              <a:rPr lang="en-US" sz="3600" b="1" dirty="0"/>
              <a:t>Visiting Scotland:  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B0F16-22FB-C6A0-5131-099423031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9" y="2722729"/>
            <a:ext cx="4419601" cy="2700062"/>
          </a:xfrm>
        </p:spPr>
        <p:txBody>
          <a:bodyPr>
            <a:normAutofit/>
          </a:bodyPr>
          <a:lstStyle/>
          <a:p>
            <a:pPr lvl="1"/>
            <a:r>
              <a:rPr lang="en-US" b="1" dirty="0">
                <a:solidFill>
                  <a:srgbClr val="FF0000"/>
                </a:solidFill>
              </a:rPr>
              <a:t>INFLATION!</a:t>
            </a:r>
          </a:p>
          <a:p>
            <a:pPr lvl="2"/>
            <a:r>
              <a:rPr lang="en-US" sz="2400" b="1" dirty="0"/>
              <a:t>Prices UP 18 – 25 % from 2019</a:t>
            </a:r>
          </a:p>
          <a:p>
            <a:pPr lvl="3"/>
            <a:r>
              <a:rPr lang="en-US" sz="2400" dirty="0"/>
              <a:t>Petrol (Gas/Diesel)</a:t>
            </a:r>
          </a:p>
          <a:p>
            <a:pPr lvl="3"/>
            <a:r>
              <a:rPr lang="en-US" sz="2400" dirty="0"/>
              <a:t>Hotels</a:t>
            </a:r>
          </a:p>
          <a:p>
            <a:pPr lvl="3"/>
            <a:r>
              <a:rPr lang="en-US" sz="2400" dirty="0"/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3437008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rowd of people in a street">
            <a:extLst>
              <a:ext uri="{FF2B5EF4-FFF2-40B4-BE49-F238E27FC236}">
                <a16:creationId xmlns:a16="http://schemas.microsoft.com/office/drawing/2014/main" id="{58F8CA90-7DC5-3C44-348D-44C610075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436"/>
          <a:stretch/>
        </p:blipFill>
        <p:spPr>
          <a:xfrm>
            <a:off x="2956761" y="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849DA-C553-01B3-FB26-C1EA5AC65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365125"/>
            <a:ext cx="5496560" cy="1899912"/>
          </a:xfrm>
        </p:spPr>
        <p:txBody>
          <a:bodyPr>
            <a:normAutofit/>
          </a:bodyPr>
          <a:lstStyle/>
          <a:p>
            <a:r>
              <a:rPr lang="en-US" b="1" dirty="0"/>
              <a:t>Visiting Scotland:  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B0F16-22FB-C6A0-5131-099423031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" y="1778000"/>
            <a:ext cx="4455160" cy="4195763"/>
          </a:xfrm>
        </p:spPr>
        <p:txBody>
          <a:bodyPr>
            <a:normAutofit/>
          </a:bodyPr>
          <a:lstStyle/>
          <a:p>
            <a:pPr lvl="1"/>
            <a:r>
              <a:rPr lang="en-US" b="1" dirty="0">
                <a:solidFill>
                  <a:srgbClr val="FF0000"/>
                </a:solidFill>
              </a:rPr>
              <a:t>EXPENSIVE IN AUGUST</a:t>
            </a:r>
          </a:p>
          <a:p>
            <a:pPr lvl="2"/>
            <a:r>
              <a:rPr lang="en-US" dirty="0"/>
              <a:t>Traditional Holiday Period in Europe</a:t>
            </a:r>
          </a:p>
          <a:p>
            <a:pPr lvl="3"/>
            <a:r>
              <a:rPr lang="en-US" sz="2000" dirty="0"/>
              <a:t>Edinburgh Fringe Festival</a:t>
            </a:r>
          </a:p>
          <a:p>
            <a:pPr lvl="2"/>
            <a:r>
              <a:rPr lang="en-US" dirty="0"/>
              <a:t>Hotel Rooms will double in price </a:t>
            </a:r>
          </a:p>
          <a:p>
            <a:pPr lvl="2"/>
            <a:r>
              <a:rPr lang="en-US" dirty="0"/>
              <a:t>Hotel rooms are hard to find anywhere in Scotland</a:t>
            </a:r>
          </a:p>
          <a:p>
            <a:pPr lvl="1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8818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849DA-C553-01B3-FB26-C1EA5AC65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423406" cy="1325563"/>
          </a:xfrm>
        </p:spPr>
        <p:txBody>
          <a:bodyPr>
            <a:normAutofit/>
          </a:bodyPr>
          <a:lstStyle/>
          <a:p>
            <a:r>
              <a:rPr lang="en-US" b="1" dirty="0"/>
              <a:t>Visiting Scotland:  Cons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erson talking on the phone">
            <a:extLst>
              <a:ext uri="{FF2B5EF4-FFF2-40B4-BE49-F238E27FC236}">
                <a16:creationId xmlns:a16="http://schemas.microsoft.com/office/drawing/2014/main" id="{A011EB60-8615-FDAD-BA13-601996AEEE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531" r="20034" b="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9" name="Arc 2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CE851462-8D33-2EA0-D630-B7F712DF62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03" r="20901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DF48BCF-A6B8-8D38-005C-A363BA1EC1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6568316"/>
              </p:ext>
            </p:extLst>
          </p:nvPr>
        </p:nvGraphicFramePr>
        <p:xfrm>
          <a:off x="838201" y="1825625"/>
          <a:ext cx="509219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7A40D4D-7F21-D698-BA90-8CA42176AEA2}"/>
              </a:ext>
            </a:extLst>
          </p:cNvPr>
          <p:cNvSpPr txBox="1"/>
          <p:nvPr/>
        </p:nvSpPr>
        <p:spPr>
          <a:xfrm>
            <a:off x="10005184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mynextmove.org/profile/summary/43-4081.0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94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64662AD1-16FD-E58E-2076-D9053F52B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433" r="-1" b="1900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12BE99-46B8-B6C0-5B15-0E6FD36F4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/>
              <a:t>Travel Documentation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00FAB-AB6C-C9F2-950E-E5B87C3AA202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Passport</a:t>
            </a:r>
            <a:r>
              <a:rPr lang="en-US" sz="2400" dirty="0"/>
              <a:t>  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Valid for Whole Length of Stay</a:t>
            </a:r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+ 6 months is better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Visa</a:t>
            </a:r>
            <a:r>
              <a:rPr lang="en-US" sz="2000" dirty="0"/>
              <a:t>: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NOT required for Americans and Canadians</a:t>
            </a:r>
          </a:p>
        </p:txBody>
      </p:sp>
    </p:spTree>
    <p:extLst>
      <p:ext uri="{BB962C8B-B14F-4D97-AF65-F5344CB8AC3E}">
        <p14:creationId xmlns:p14="http://schemas.microsoft.com/office/powerpoint/2010/main" val="1202151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9" y="450222"/>
            <a:ext cx="4182520" cy="3603164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FF65C-BE75-9C32-73E3-3E11820B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762000"/>
            <a:ext cx="3595973" cy="301843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Covid Travel Requirements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836" y="450221"/>
            <a:ext cx="4899923" cy="594885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9A1BF-AD24-38B2-FF9F-FC2134552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592" y="909143"/>
            <a:ext cx="4007581" cy="502958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NOT REQUIRED!</a:t>
            </a:r>
          </a:p>
          <a:p>
            <a:pPr lvl="1"/>
            <a:r>
              <a:rPr lang="en-US" dirty="0"/>
              <a:t>Vaccination </a:t>
            </a:r>
          </a:p>
          <a:p>
            <a:pPr lvl="1"/>
            <a:r>
              <a:rPr lang="en-US" dirty="0"/>
              <a:t>Pre-Arrival Testing </a:t>
            </a:r>
          </a:p>
          <a:p>
            <a:pPr lvl="1"/>
            <a:r>
              <a:rPr lang="en-US" dirty="0"/>
              <a:t>Isolation on Arrival</a:t>
            </a:r>
          </a:p>
          <a:p>
            <a:pPr lvl="1"/>
            <a:r>
              <a:rPr lang="en-US" dirty="0"/>
              <a:t>Passenger Location Form</a:t>
            </a:r>
          </a:p>
          <a:p>
            <a:pPr lvl="1"/>
            <a:r>
              <a:rPr lang="en-US" dirty="0"/>
              <a:t>Pre-Testing to return to the USA or Canada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5866" y="450221"/>
            <a:ext cx="1868033" cy="3603165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Graphical user interface">
            <a:extLst>
              <a:ext uri="{FF2B5EF4-FFF2-40B4-BE49-F238E27FC236}">
                <a16:creationId xmlns:a16="http://schemas.microsoft.com/office/drawing/2014/main" id="{49FFEBF3-0319-375C-BC3C-1EDBBF1BC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42" r="49365"/>
          <a:stretch/>
        </p:blipFill>
        <p:spPr>
          <a:xfrm>
            <a:off x="1198817" y="4214253"/>
            <a:ext cx="2728425" cy="21738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3746" y="4214253"/>
            <a:ext cx="1868033" cy="217384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8D41C-FED4-BE41-970A-57B6C4C69515}"/>
              </a:ext>
            </a:extLst>
          </p:cNvPr>
          <p:cNvSpPr txBox="1"/>
          <p:nvPr/>
        </p:nvSpPr>
        <p:spPr>
          <a:xfrm>
            <a:off x="5638800" y="2971800"/>
            <a:ext cx="16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16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mpass">
  <a:themeElements>
    <a:clrScheme name="Compass 7">
      <a:dk1>
        <a:srgbClr val="000000"/>
      </a:dk1>
      <a:lt1>
        <a:srgbClr val="DDDCC5"/>
      </a:lt1>
      <a:dk2>
        <a:srgbClr val="95934B"/>
      </a:dk2>
      <a:lt2>
        <a:srgbClr val="DBDAC3"/>
      </a:lt2>
      <a:accent1>
        <a:srgbClr val="EAEBE1"/>
      </a:accent1>
      <a:accent2>
        <a:srgbClr val="9DB0B7"/>
      </a:accent2>
      <a:accent3>
        <a:srgbClr val="EBEBDF"/>
      </a:accent3>
      <a:accent4>
        <a:srgbClr val="000000"/>
      </a:accent4>
      <a:accent5>
        <a:srgbClr val="F3F3EE"/>
      </a:accent5>
      <a:accent6>
        <a:srgbClr val="8E9FA6"/>
      </a:accent6>
      <a:hlink>
        <a:srgbClr val="009900"/>
      </a:hlink>
      <a:folHlink>
        <a:srgbClr val="808000"/>
      </a:folHlink>
    </a:clrScheme>
    <a:fontScheme name="Compas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10">
        <a:dk1>
          <a:srgbClr val="000000"/>
        </a:dk1>
        <a:lt1>
          <a:srgbClr val="C0BE92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DCDBC7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950</Words>
  <Application>Microsoft Office PowerPoint</Application>
  <PresentationFormat>Widescreen</PresentationFormat>
  <Paragraphs>198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Meiryo</vt:lpstr>
      <vt:lpstr>Arial</vt:lpstr>
      <vt:lpstr>Calibri</vt:lpstr>
      <vt:lpstr>Calibri Light</vt:lpstr>
      <vt:lpstr>Tahoma</vt:lpstr>
      <vt:lpstr>Wingdings</vt:lpstr>
      <vt:lpstr>Office Theme</vt:lpstr>
      <vt:lpstr>Compass</vt:lpstr>
      <vt:lpstr>1_Office Theme</vt:lpstr>
      <vt:lpstr>Visiting Scotland in 2023</vt:lpstr>
      <vt:lpstr>Visiting Scotland:  Pros</vt:lpstr>
      <vt:lpstr>Visiting Scotland:  Pros</vt:lpstr>
      <vt:lpstr>Visiting Scotland:  Pros</vt:lpstr>
      <vt:lpstr>Visiting Scotland:  Cons</vt:lpstr>
      <vt:lpstr>Visiting Scotland:  Cons</vt:lpstr>
      <vt:lpstr>Visiting Scotland:  Cons</vt:lpstr>
      <vt:lpstr>Travel Documentation</vt:lpstr>
      <vt:lpstr>Covid Travel Requirements</vt:lpstr>
      <vt:lpstr>Covid Travel Requirements</vt:lpstr>
      <vt:lpstr>GETTING THERE</vt:lpstr>
      <vt:lpstr>Flying to Edinburgh</vt:lpstr>
      <vt:lpstr>Accommodations</vt:lpstr>
      <vt:lpstr>Accommodations</vt:lpstr>
      <vt:lpstr> Getting Around in the Borders</vt:lpstr>
      <vt:lpstr>Getting Around by Train</vt:lpstr>
      <vt:lpstr>Getting Around by Bus or Taxi</vt:lpstr>
      <vt:lpstr> Getting Around by Car</vt:lpstr>
      <vt:lpstr>GETTING AROUND BY CAR</vt:lpstr>
      <vt:lpstr>Getting Around by Car</vt:lpstr>
      <vt:lpstr>Getting Around by Car Safely</vt:lpstr>
      <vt:lpstr>PowerPoint Presentation</vt:lpstr>
      <vt:lpstr>Destination Specialists</vt:lpstr>
      <vt:lpstr>PowerPoint Presentation</vt:lpstr>
      <vt:lpstr>VERN &amp; CHRISTI ELLIOTT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Visiting Scotland in 2023</dc:title>
  <dc:creator>William Johnson</dc:creator>
  <cp:lastModifiedBy>William Johnson</cp:lastModifiedBy>
  <cp:revision>18</cp:revision>
  <dcterms:created xsi:type="dcterms:W3CDTF">2022-09-05T14:11:57Z</dcterms:created>
  <dcterms:modified xsi:type="dcterms:W3CDTF">2022-09-07T21:23:46Z</dcterms:modified>
</cp:coreProperties>
</file>