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57" r:id="rId4"/>
    <p:sldId id="258" r:id="rId5"/>
    <p:sldId id="259" r:id="rId6"/>
    <p:sldId id="268" r:id="rId7"/>
    <p:sldId id="264" r:id="rId8"/>
    <p:sldId id="267" r:id="rId9"/>
    <p:sldId id="262" r:id="rId10"/>
    <p:sldId id="263" r:id="rId11"/>
    <p:sldId id="265" r:id="rId12"/>
    <p:sldId id="260" r:id="rId13"/>
    <p:sldId id="261" r:id="rId14"/>
    <p:sldId id="270" r:id="rId15"/>
    <p:sldId id="271" r:id="rId16"/>
    <p:sldId id="269" r:id="rId17"/>
    <p:sldId id="274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49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AFA0A-A6D2-4510-B69B-396E6E4B8D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7A94E0-2D87-4206-9E89-4D345A872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EDBFE-2C68-4AB6-9234-DF87F0CD9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8C865-59BC-462C-B202-1365582B2B32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87276-17A4-4AD7-B057-FDF920E94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248B6-0D3C-47F6-B0D7-8005AAF87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339EE-3721-4C53-831A-5C957AF88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610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AF9BF-C79A-466C-B260-737D191CA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C68D47-8CC3-4F8D-996D-EE9D3FE9D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C30AD-1B6F-42F4-8616-BD6C4E570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8C865-59BC-462C-B202-1365582B2B32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6CCB9-42FD-4EB8-AC0C-5A332CF76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AD228-35AD-4560-B6BF-D59243E85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339EE-3721-4C53-831A-5C957AF88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42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0A7BA1-879B-4D1B-B609-81F1E7979E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B199FC-C015-439D-B09C-95089441E0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2BDC1-72F9-4E2B-A296-ACB0E8970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8C865-59BC-462C-B202-1365582B2B32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CE5A3-6D1A-4C97-BB8E-E604955A5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C1541-E697-455E-98B8-DE495DC1C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339EE-3721-4C53-831A-5C957AF88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4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CF8B2-43E1-4A02-B20A-29455F2D2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965CB-3065-4741-8EDB-6FE6836CB6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B8230-EEFE-4CB5-B352-3F84906A4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8C865-59BC-462C-B202-1365582B2B32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F6747-69E5-427D-BED6-C68EE8569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37742-A487-4719-BE97-1F045BB14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339EE-3721-4C53-831A-5C957AF88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66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5E540-EFBB-46EF-90BA-9E49F1169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784E2E-31A2-441F-BB4B-A192CEEB8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02460-E424-4DB6-BA58-58B55DB4D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8C865-59BC-462C-B202-1365582B2B32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E7214-769A-46A1-8873-DCE6A3350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3B475-F498-4779-8A48-5C4358829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339EE-3721-4C53-831A-5C957AF88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882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F3A5E-06A5-49E6-8C60-88B8A3E8F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21685-5904-40FE-9E4C-D871BBA3E3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09CBE7-B027-4400-BC42-A7AEE81F1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BF20A-049A-4D0E-A480-36462AB21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8C865-59BC-462C-B202-1365582B2B32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45A023-9A69-43CA-B5A7-B6CF213BD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F34D3C-A48A-4E9A-B5F1-5104559D0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339EE-3721-4C53-831A-5C957AF88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144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0EC16-47F0-4001-8919-1C2827767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B8061C-6175-4576-B615-219DD2297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606153-DC71-44B7-ADA9-756237248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F9723A-E114-402A-A8F6-EBB140628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37853F-6A58-4C29-8683-C5221A275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4A707A-3818-4199-B715-215939601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8C865-59BC-462C-B202-1365582B2B32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EDEC60-D55B-4E82-BD16-5F3BECD40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28E7C6-5737-452A-8FB0-912ADD274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339EE-3721-4C53-831A-5C957AF88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70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47384-7358-4F12-A075-C2DCCAE06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5C3C54-7688-4A55-9893-C1F3B65E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8C865-59BC-462C-B202-1365582B2B32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7BD85A-524C-4D40-A17F-458C373DA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49EE68-BA2A-4D49-B816-7064AA7EE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339EE-3721-4C53-831A-5C957AF88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295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FFA42C-9621-454B-A4A4-D721D48A5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8C865-59BC-462C-B202-1365582B2B32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323D21-0FA5-4590-A016-7700B0C2C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BAE9E7-8135-48E4-B788-FA23A8B88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339EE-3721-4C53-831A-5C957AF88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82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FA171-4E7D-42B0-A281-A569B3A27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FB386-503F-4E1C-9C87-22B846F6A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D9068E-4136-406F-A555-60FE1A82A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91D421-55C5-4988-B8E4-C39428F63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8C865-59BC-462C-B202-1365582B2B32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8CDB1-E69F-4158-996B-96C643F08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A4129F-F17D-4761-9726-C1A5437C8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339EE-3721-4C53-831A-5C957AF88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87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D4C93-8389-42F2-BABF-B44EDEF96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7CA6FA-9841-429E-B2F3-846D844416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5ACA3-013F-4D01-A73B-6741D89F42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9C47A-26DC-4754-8884-DE2E99985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8C865-59BC-462C-B202-1365582B2B32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2ADF59-03E6-4BF2-AD60-86250F2C1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77BADD-DC33-45B7-B35C-5DEDAC7CF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339EE-3721-4C53-831A-5C957AF88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58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DD26A0-E020-46C3-9443-241CAD692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550E80-B833-4757-8F81-9FD044B8F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6B19A-BD13-4C3D-A57B-7969C8F10E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8C865-59BC-462C-B202-1365582B2B32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AF968-6C67-49E2-BEBD-FF1EB8D06A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EB34E-A70B-4C5B-AF18-024807EF46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339EE-3721-4C53-831A-5C957AF88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398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Declaration_of_Arbroath" TargetMode="External"/><Relationship Id="rId3" Type="http://schemas.openxmlformats.org/officeDocument/2006/relationships/image" Target="../media/image2.JPG"/><Relationship Id="rId7" Type="http://schemas.openxmlformats.org/officeDocument/2006/relationships/hyperlink" Target="https://en.wikipedia.org/wiki/Scotland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hyperlink" Target="https://en.wikipedia.org/wiki/Robert_I_of_Scotland" TargetMode="External"/><Relationship Id="rId4" Type="http://schemas.openxmlformats.org/officeDocument/2006/relationships/image" Target="../media/image3.JPG"/><Relationship Id="rId9" Type="http://schemas.openxmlformats.org/officeDocument/2006/relationships/hyperlink" Target="https://en.wikipedia.org/wiki/Bernard_of_Kilwinnin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ck/a?!&amp;&amp;p=d5634bbaa4de99463aea96f2075427d182d91acc762157a9b6b96a229b14993fJmltdHM9MTY1NjA3OTA2MCZpZ3VpZD01OTk4YmY1OS1hZmJhLTRiNmMtYWYyYS0wMmU3MzQyNGY2MzMmaW5zaWQ9NTQ0Ng&amp;ptn=3&amp;fclid=9c7c6609-f3c5-11ec-abf0-b57e0f8bdab8&amp;u=a1L3NlYXJjaD9xPUdhbGFzaGllbHMmZmlsdGVycz1zaWQlM2E0NzUwOTVhOC0wZmQ0LTU3MWUtYTdiZC1kMDkxMWQ0NmFjYTAmZm9ybT1FTlRMTks&amp;ntb=1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ing.com/ck/a?!&amp;&amp;p=925dcd7d1c0879336d0726067ffde10d338534d8bd1cfb878317e20dd17c08a5JmltdHM9MTY1NjA3OTA2MCZpZ3VpZD01OTk4YmY1OS1hZmJhLTRiNmMtYWYyYS0wMmU3MzQyNGY2MzMmaW5zaWQ9NTQ1MA&amp;ptn=3&amp;fclid=9c7c7732-f3c5-11ec-a59d-18fb700a3024&amp;u=a1L3NlYXJjaD9xPVdhdmVybGV5K1JvdXRlJmZpbHRlcnM9c2lkJTNhMzEyMWVlNDMtNTMxZS00OGFhLWJiNTQtYzk1MGE1YWUzZTE2JmZvcm09RU5UTE5L&amp;ntb=1" TargetMode="External"/><Relationship Id="rId4" Type="http://schemas.openxmlformats.org/officeDocument/2006/relationships/hyperlink" Target="https://www.bing.com/ck/a?!&amp;&amp;p=90845a728f12e85d8128e9f8c4c266c6f56cd57659782e31af6f2d96759fd789JmltdHM9MTY1NjA3OTA2MCZpZ3VpZD01OTk4YmY1OS1hZmJhLTRiNmMtYWYyYS0wMmU3MzQyNGY2MzMmaW5zaWQ9NTQ0OA&amp;ptn=3&amp;fclid=9c7c6f22-f3c5-11ec-89c5-711e083bb64e&amp;u=a1L3NlYXJjaD9xPVR3ZWVkYmFuayZmaWx0ZXJzPXNpZCUzYWJmYjFlMTk2LWRlM2YtNDE0Ni1hZWQ2LTNiMGFkN2MzZTRjMyZmb3JtPUVOVExOSw&amp;ntb=1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hyperlink" Target="http://www.thereivertrail.com/city/scottish-borders/listing/milnholm-cross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ing.com/ck/a?!&amp;&amp;p=68c01040026c8bce1f0d401da070b999f83b4c1e914ece7d24dff9899875716cJmltdHM9MTY1NjI0NzY0NCZpZ3VpZD0wNWQzZTRmZC1mMDY4LTQ1N2UtOGE1Ni1mOGEzYjJjNzUxN2ImaW5zaWQ9NTQzOA&amp;ptn=3&amp;fclid=20138c15-f54e-11ec-8c35-958245c3b887&amp;u=a1L3NlYXJjaD9xPU5vcnRoZXJuK0lyZWxhbmQmZmlsdGVycz1zaWQlM2FlNGI4YmM0NC0zODVjLWU4N2ItYmI3ZC1iMzIzMjhmNTM1MDImZm9ybT1FTlRMTks&amp;ntb=1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hyperlink" Target="https://en.wikipedia.org/wiki/Angus,_Scotland" TargetMode="External"/><Relationship Id="rId7" Type="http://schemas.openxmlformats.org/officeDocument/2006/relationships/hyperlink" Target="https://en.wikipedia.org/wiki/Arbroath" TargetMode="External"/><Relationship Id="rId2" Type="http://schemas.openxmlformats.org/officeDocument/2006/relationships/hyperlink" Target="https://en.wikipedia.org/wiki/Scottish_Gaelic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Arbirlot#cite_note-5" TargetMode="External"/><Relationship Id="rId11" Type="http://schemas.openxmlformats.org/officeDocument/2006/relationships/image" Target="../media/image9.JPG"/><Relationship Id="rId5" Type="http://schemas.openxmlformats.org/officeDocument/2006/relationships/hyperlink" Target="https://en.wikipedia.org/wiki/Arbirlot#cite_note-Tranced-2" TargetMode="External"/><Relationship Id="rId10" Type="http://schemas.openxmlformats.org/officeDocument/2006/relationships/image" Target="../media/image8.JPG"/><Relationship Id="rId4" Type="http://schemas.openxmlformats.org/officeDocument/2006/relationships/hyperlink" Target="https://en.wikipedia.org/wiki/Arbirlot#cite_note-FirstStatAc-1" TargetMode="External"/><Relationship Id="rId9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E3346-DB38-7183-C954-06F260F75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Elliots</a:t>
            </a:r>
            <a:r>
              <a:rPr lang="en-US" dirty="0"/>
              <a:t> in Angus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9B0A71-D616-79A0-92A3-8AA57B1DE4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22" y="1820535"/>
            <a:ext cx="3036015" cy="227701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A0B731-8A10-CF08-08E4-41C980257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80878" y="2112298"/>
            <a:ext cx="2334116" cy="17505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6E67CA-6859-4965-E242-A107C0E749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69196" y="2196816"/>
            <a:ext cx="3010257" cy="22576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86D93D-9337-B567-10CD-F379938142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4006" y="4623345"/>
            <a:ext cx="2546519" cy="1909889"/>
          </a:xfrm>
          <a:prstGeom prst="rect">
            <a:avLst/>
          </a:prstGeom>
        </p:spPr>
      </p:pic>
      <p:pic>
        <p:nvPicPr>
          <p:cNvPr id="16" name="Content Placeholder 5">
            <a:extLst>
              <a:ext uri="{FF2B5EF4-FFF2-40B4-BE49-F238E27FC236}">
                <a16:creationId xmlns:a16="http://schemas.microsoft.com/office/drawing/2014/main" id="{4AA9FEEE-CAE2-E4CB-0447-E8AF893877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188" y="4284495"/>
            <a:ext cx="3290114" cy="246758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5DB7922-0B82-B478-A868-E77E4C5FD00E}"/>
              </a:ext>
            </a:extLst>
          </p:cNvPr>
          <p:cNvSpPr txBox="1"/>
          <p:nvPr/>
        </p:nvSpPr>
        <p:spPr>
          <a:xfrm>
            <a:off x="1969698" y="4166602"/>
            <a:ext cx="3290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 dirty="0">
                <a:solidFill>
                  <a:srgbClr val="000000"/>
                </a:solidFill>
                <a:effectLst/>
                <a:latin typeface="Linux Libertine"/>
              </a:rPr>
              <a:t>Arbroath Abbey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B75742-B338-18B9-2895-1616E984B3A2}"/>
              </a:ext>
            </a:extLst>
          </p:cNvPr>
          <p:cNvSpPr txBox="1"/>
          <p:nvPr/>
        </p:nvSpPr>
        <p:spPr>
          <a:xfrm>
            <a:off x="3041227" y="4945729"/>
            <a:ext cx="329011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 Abbey, which was the richest in </a:t>
            </a:r>
            <a:r>
              <a:rPr lang="en-US" sz="14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7" tooltip="Scotland"/>
              </a:rPr>
              <a:t>Scotland</a:t>
            </a:r>
            <a:r>
              <a:rPr 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is most famous for its association with the 1320 </a:t>
            </a:r>
            <a:r>
              <a:rPr lang="en-US" sz="14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8" tooltip="Declaration of Arbroath"/>
              </a:rPr>
              <a:t>Declaration of Scottish Independence</a:t>
            </a:r>
            <a:r>
              <a:rPr 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believed to have been drafted by Abbot </a:t>
            </a:r>
            <a:r>
              <a:rPr lang="en-US" sz="14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9" tooltip="Bernard of Kilwinning"/>
              </a:rPr>
              <a:t>Bernard</a:t>
            </a:r>
            <a:r>
              <a:rPr 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who was the Chancellor of Scotland under King </a:t>
            </a:r>
            <a:r>
              <a:rPr lang="en-US" sz="14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0" tooltip="Robert I of Scotland"/>
              </a:rPr>
              <a:t>Robert I</a:t>
            </a:r>
            <a:r>
              <a:rPr 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(Robert the Bruce)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94557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3A95D-444A-49B4-B842-40497224C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Redheugh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CCD883-6931-4BAF-BB60-263875360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02" y="1795453"/>
            <a:ext cx="4937760" cy="37033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B13DEF-5E91-4EA3-A79F-6B74463D92BB}"/>
              </a:ext>
            </a:extLst>
          </p:cNvPr>
          <p:cNvSpPr txBox="1"/>
          <p:nvPr/>
        </p:nvSpPr>
        <p:spPr>
          <a:xfrm>
            <a:off x="601210" y="5603538"/>
            <a:ext cx="446294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0" dirty="0">
                <a:solidFill>
                  <a:srgbClr val="555555"/>
                </a:solidFill>
                <a:effectLst/>
                <a:latin typeface="Lucida Grande"/>
              </a:rPr>
              <a:t>c.1320</a:t>
            </a:r>
            <a:br>
              <a:rPr lang="en-US" sz="1600" dirty="0"/>
            </a:br>
            <a:r>
              <a:rPr lang="en-US" sz="1600" b="0" i="0" dirty="0">
                <a:solidFill>
                  <a:srgbClr val="555555"/>
                </a:solidFill>
                <a:effectLst/>
                <a:latin typeface="Lucida Grande"/>
              </a:rPr>
              <a:t>A Charter to the lands of Redheugh was granted to a chief of the </a:t>
            </a:r>
            <a:r>
              <a:rPr lang="en-US" sz="1600" b="0" i="0" dirty="0" err="1">
                <a:solidFill>
                  <a:srgbClr val="555555"/>
                </a:solidFill>
                <a:effectLst/>
                <a:latin typeface="Lucida Grande"/>
              </a:rPr>
              <a:t>Elliots</a:t>
            </a:r>
            <a:r>
              <a:rPr lang="en-US" sz="1600" b="0" i="0" dirty="0">
                <a:solidFill>
                  <a:srgbClr val="555555"/>
                </a:solidFill>
                <a:effectLst/>
                <a:latin typeface="Lucida Grande"/>
              </a:rPr>
              <a:t> by Robert the Bruce, according to Scott of Satchels, writing in 1688</a:t>
            </a:r>
            <a:r>
              <a:rPr lang="en-US" b="0" i="0" dirty="0">
                <a:solidFill>
                  <a:srgbClr val="555555"/>
                </a:solidFill>
                <a:effectLst/>
                <a:latin typeface="Lucida Grande"/>
              </a:rPr>
              <a:t>.</a:t>
            </a:r>
            <a:endParaRPr lang="en-US" dirty="0"/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EC94AD85-CF44-9FF6-726B-CB5F4F39C9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097" y="1252200"/>
            <a:ext cx="2845689" cy="379425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8D5EB1-0202-F2DB-FA21-6232D92D4FE7}"/>
              </a:ext>
            </a:extLst>
          </p:cNvPr>
          <p:cNvSpPr txBox="1"/>
          <p:nvPr/>
        </p:nvSpPr>
        <p:spPr>
          <a:xfrm>
            <a:off x="5496097" y="5244860"/>
            <a:ext cx="2845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the site of the original Elliot Tower…maybe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A0579A-D5BB-D1E7-D6A9-80D20E1FB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43699" y="2043874"/>
            <a:ext cx="3431519" cy="25736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DE5DB2-170A-A413-7FAB-394273958020}"/>
              </a:ext>
            </a:extLst>
          </p:cNvPr>
          <p:cNvSpPr txBox="1"/>
          <p:nvPr/>
        </p:nvSpPr>
        <p:spPr>
          <a:xfrm>
            <a:off x="8807570" y="5391509"/>
            <a:ext cx="2546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Clan Room</a:t>
            </a:r>
          </a:p>
        </p:txBody>
      </p:sp>
    </p:spTree>
    <p:extLst>
      <p:ext uri="{BB962C8B-B14F-4D97-AF65-F5344CB8AC3E}">
        <p14:creationId xmlns:p14="http://schemas.microsoft.com/office/powerpoint/2010/main" val="3598375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86467-35F1-4FBF-A521-DD91DA0D6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Hermitage Castle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380EAF-B872-4A65-B273-91818B43CA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15" y="1330916"/>
            <a:ext cx="3930381" cy="294778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BEC9F0-ABB1-414E-9D8B-D1E5E75DC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244" y="365125"/>
            <a:ext cx="4937760" cy="37033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466E7C-F771-9F0A-9EB8-E841B2B60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891" y="4340901"/>
            <a:ext cx="3325195" cy="249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39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AC8BF-F9F8-497A-B07D-D5600F7AE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Wee Jock Elliot </a:t>
            </a:r>
            <a:r>
              <a:rPr lang="en-US" dirty="0"/>
              <a:t>and </a:t>
            </a:r>
            <a:br>
              <a:rPr lang="en-US" dirty="0"/>
            </a:br>
            <a:r>
              <a:rPr lang="en-US" b="0" i="0" dirty="0">
                <a:effectLst/>
                <a:latin typeface="freight-big-pro"/>
              </a:rPr>
              <a:t>Scottish Warden, Lord Bothwell</a:t>
            </a:r>
            <a:r>
              <a:rPr lang="en-US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F954AB-6093-4A85-A881-0AC9B51AE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69" y="1577340"/>
            <a:ext cx="4384367" cy="3288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4C251F-ADBC-418D-BF41-0A6462377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538" y="1825625"/>
            <a:ext cx="4937760" cy="3703320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8481F66-58B2-4850-8B54-07743A8E8F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45762" y="2409985"/>
            <a:ext cx="32266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07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1E87D-83AD-4A54-8DDC-77DBA90F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Little Jock Elliot</a:t>
            </a:r>
            <a:b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33443-9826-4345-B1AB-0A2A9BC1F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algn="ctr"/>
            <a:r>
              <a:rPr lang="en-US" b="0" i="0" dirty="0" err="1">
                <a:solidFill>
                  <a:srgbClr val="000000"/>
                </a:solidFill>
                <a:effectLst/>
                <a:latin typeface="Verdana, Arial, Helvetica, sans-serif"/>
              </a:rPr>
              <a:t>Wha</a:t>
            </a: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, Arial, Helvetica, sans-serif"/>
              </a:rPr>
              <a:t>daur</a:t>
            </a: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 meddle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, Arial, Helvetica, sans-serif"/>
              </a:rPr>
              <a:t>wi</a:t>
            </a: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' me?</a:t>
            </a:r>
            <a:b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</a:br>
            <a:r>
              <a:rPr lang="en-US" b="0" i="0" dirty="0" err="1">
                <a:solidFill>
                  <a:srgbClr val="000000"/>
                </a:solidFill>
                <a:effectLst/>
                <a:latin typeface="Verdana, Arial, Helvetica, sans-serif"/>
              </a:rPr>
              <a:t>Wha</a:t>
            </a: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, Arial, Helvetica, sans-serif"/>
              </a:rPr>
              <a:t>daur</a:t>
            </a: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 meddle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, Arial, Helvetica, sans-serif"/>
              </a:rPr>
              <a:t>wi</a:t>
            </a: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' me?</a:t>
            </a:r>
            <a:b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My name is little Jock Elliot,</a:t>
            </a:r>
            <a:b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And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, Arial, Helvetica, sans-serif"/>
              </a:rPr>
              <a:t>wha</a:t>
            </a: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, Arial, Helvetica, sans-serif"/>
              </a:rPr>
              <a:t>daur</a:t>
            </a: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 meddle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, Arial, Helvetica, sans-serif"/>
              </a:rPr>
              <a:t>wi</a:t>
            </a: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' me?</a:t>
            </a:r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ctr"/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I ride on my fleet-footed grey,</a:t>
            </a:r>
            <a:b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My sword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, Arial, Helvetica, sans-serif"/>
              </a:rPr>
              <a:t>hangind</a:t>
            </a: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, Arial, Helvetica, sans-serif"/>
              </a:rPr>
              <a:t>doun</a:t>
            </a: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 by my knee,</a:t>
            </a:r>
            <a:b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My name is little Jock Elliot,</a:t>
            </a:r>
            <a:b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And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, Arial, Helvetica, sans-serif"/>
              </a:rPr>
              <a:t>wha</a:t>
            </a: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, Arial, Helvetica, sans-serif"/>
              </a:rPr>
              <a:t>daur</a:t>
            </a: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 meddle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, Arial, Helvetica, sans-serif"/>
              </a:rPr>
              <a:t>wi</a:t>
            </a: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' me?</a:t>
            </a:r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ctr"/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In raids I ride always the foremost,</a:t>
            </a:r>
            <a:b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My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, Arial, Helvetica, sans-serif"/>
              </a:rPr>
              <a:t>straik</a:t>
            </a: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 is the first in melee,</a:t>
            </a:r>
            <a:b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My name is little Jock Elliot,</a:t>
            </a:r>
            <a:b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And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, Arial, Helvetica, sans-serif"/>
              </a:rPr>
              <a:t>wha</a:t>
            </a: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, Arial, Helvetica, sans-serif"/>
              </a:rPr>
              <a:t>daur</a:t>
            </a: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 meddle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, Arial, Helvetica, sans-serif"/>
              </a:rPr>
              <a:t>wi</a:t>
            </a: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' me?</a:t>
            </a:r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ctr"/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I ne'er was afraid of a foe,</a:t>
            </a:r>
            <a:b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Or yield I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, Arial, Helvetica, sans-serif"/>
              </a:rPr>
              <a:t>liefer</a:t>
            </a: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 wad die;</a:t>
            </a:r>
            <a:b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My name is little Jock Elliot,</a:t>
            </a:r>
            <a:b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And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, Arial, Helvetica, sans-serif"/>
              </a:rPr>
              <a:t>wha</a:t>
            </a: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, Arial, Helvetica, sans-serif"/>
              </a:rPr>
              <a:t>daur</a:t>
            </a: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 meddle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, Arial, Helvetica, sans-serif"/>
              </a:rPr>
              <a:t>wi</a:t>
            </a: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' me?</a:t>
            </a:r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ctr"/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I've vanquished the Queen's Lieutenant,</a:t>
            </a:r>
            <a:b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And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, Arial, Helvetica, sans-serif"/>
              </a:rPr>
              <a:t>garr'd</a:t>
            </a: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 her troopers flee;</a:t>
            </a:r>
            <a:b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My name is little Jock Elliot,</a:t>
            </a:r>
            <a:b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And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, Arial, Helvetica, sans-serif"/>
              </a:rPr>
              <a:t>wha</a:t>
            </a: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, Arial, Helvetica, sans-serif"/>
              </a:rPr>
              <a:t>daur</a:t>
            </a: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 meddle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, Arial, Helvetica, sans-serif"/>
              </a:rPr>
              <a:t>wi</a:t>
            </a: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' me?</a:t>
            </a:r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ctr"/>
            <a:r>
              <a:rPr lang="en-US" b="0" i="0" dirty="0" err="1">
                <a:solidFill>
                  <a:srgbClr val="000000"/>
                </a:solidFill>
                <a:effectLst/>
                <a:latin typeface="Verdana, Arial, Helvetica, sans-serif"/>
              </a:rPr>
              <a:t>Wha</a:t>
            </a: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, Arial, Helvetica, sans-serif"/>
              </a:rPr>
              <a:t>daur</a:t>
            </a: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 meddle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, Arial, Helvetica, sans-serif"/>
              </a:rPr>
              <a:t>wi</a:t>
            </a: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' me?</a:t>
            </a:r>
            <a:b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</a:br>
            <a:r>
              <a:rPr lang="en-US" b="0" i="0" dirty="0" err="1">
                <a:solidFill>
                  <a:srgbClr val="000000"/>
                </a:solidFill>
                <a:effectLst/>
                <a:latin typeface="Verdana, Arial, Helvetica, sans-serif"/>
              </a:rPr>
              <a:t>Wha</a:t>
            </a: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, Arial, Helvetica, sans-serif"/>
              </a:rPr>
              <a:t>daur</a:t>
            </a: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 meddle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, Arial, Helvetica, sans-serif"/>
              </a:rPr>
              <a:t>wi</a:t>
            </a: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' me?</a:t>
            </a:r>
            <a:b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My name is little Jock Elliot,</a:t>
            </a:r>
            <a:b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And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, Arial, Helvetica, sans-serif"/>
              </a:rPr>
              <a:t>wha</a:t>
            </a: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, Arial, Helvetica, sans-serif"/>
              </a:rPr>
              <a:t>daur</a:t>
            </a: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 meddle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, Arial, Helvetica, sans-serif"/>
              </a:rPr>
              <a:t>wi</a:t>
            </a:r>
            <a:r>
              <a:rPr lang="en-US" b="0" i="0" dirty="0">
                <a:solidFill>
                  <a:srgbClr val="000000"/>
                </a:solidFill>
                <a:effectLst/>
                <a:latin typeface="Verdana, Arial, Helvetica, sans-serif"/>
              </a:rPr>
              <a:t>' me?</a:t>
            </a:r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391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682A0-DBEE-AC26-1208-EFB3D87E7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Borders Railway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CD669B-1A89-92CA-1F0B-C428564877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021" y="1506447"/>
            <a:ext cx="7831112" cy="348049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386023-E7D3-A977-778D-9CBCC0709D26}"/>
              </a:ext>
            </a:extLst>
          </p:cNvPr>
          <p:cNvSpPr txBox="1"/>
          <p:nvPr/>
        </p:nvSpPr>
        <p:spPr>
          <a:xfrm>
            <a:off x="838200" y="5167223"/>
            <a:ext cx="1051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The Borders Railway</a:t>
            </a:r>
            <a:r>
              <a:rPr lang="en-US" b="1" i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 connects the city of Edinburgh with </a:t>
            </a:r>
            <a:r>
              <a:rPr lang="en-US" b="1" i="0" u="none" strike="noStrike">
                <a:solidFill>
                  <a:srgbClr val="1A0DAB"/>
                </a:solidFill>
                <a:effectLst/>
                <a:latin typeface="Roboto" panose="02000000000000000000" pitchFamily="2" charset="0"/>
                <a:hlinkClick r:id="rId3"/>
              </a:rPr>
              <a:t>Galashiels</a:t>
            </a:r>
            <a:r>
              <a:rPr lang="en-US" b="1" i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 and </a:t>
            </a:r>
            <a:r>
              <a:rPr lang="en-US" b="1" i="0" u="none" strike="noStrike">
                <a:solidFill>
                  <a:srgbClr val="1A0DAB"/>
                </a:solidFill>
                <a:effectLst/>
                <a:latin typeface="Roboto" panose="02000000000000000000" pitchFamily="2" charset="0"/>
                <a:hlinkClick r:id="rId4"/>
              </a:rPr>
              <a:t>Tweedbank</a:t>
            </a:r>
            <a:r>
              <a:rPr lang="en-US" b="1" i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 in the Scottish Borders</a:t>
            </a:r>
            <a:r>
              <a:rPr lang="en-US" b="0" i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. The railway follows most of the alignment of the northern part of </a:t>
            </a:r>
            <a:r>
              <a:rPr lang="en-US" b="0" i="0" u="none" strike="noStrike">
                <a:solidFill>
                  <a:srgbClr val="1A0DAB"/>
                </a:solidFill>
                <a:effectLst/>
                <a:latin typeface="Roboto" panose="02000000000000000000" pitchFamily="2" charset="0"/>
                <a:hlinkClick r:id="rId5"/>
              </a:rPr>
              <a:t>the Waverley Route</a:t>
            </a:r>
            <a:r>
              <a:rPr lang="en-US" b="0" i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a former double-track line in southern Scotland and northern England that ran between Edinburgh and Carlisle.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820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A5423-978B-7780-B380-08951F33C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0" cap="all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Armstrong History</a:t>
            </a:r>
            <a:endParaRPr lang="en-US" dirty="0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B2603ADC-A487-13B5-46E4-EDAA4A5AB8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70" y="1272850"/>
            <a:ext cx="3251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1B53BF-D965-0149-5E62-8B0DEAAB6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01249" y="2096461"/>
            <a:ext cx="4590787" cy="34430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774715-73CC-7B3F-C3D8-CECB8BC4104E}"/>
              </a:ext>
            </a:extLst>
          </p:cNvPr>
          <p:cNvSpPr txBox="1"/>
          <p:nvPr/>
        </p:nvSpPr>
        <p:spPr>
          <a:xfrm>
            <a:off x="1181819" y="3699128"/>
            <a:ext cx="2635085" cy="379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none" strike="noStrike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 tooltip="Milnholm Cross"/>
              </a:rPr>
              <a:t>Milnholm</a:t>
            </a:r>
            <a:r>
              <a:rPr lang="en-US" sz="1800" u="none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 tooltip="Milnholm Cross"/>
              </a:rPr>
              <a:t> Cross</a:t>
            </a:r>
            <a:endParaRPr lang="en-US" dirty="0"/>
          </a:p>
        </p:txBody>
      </p:sp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1DBC38CC-FE7D-FDB5-9688-56164F53D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70" y="4078691"/>
            <a:ext cx="4934309" cy="233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524A0F-7E15-301F-A4A2-1177A0380CD7}"/>
              </a:ext>
            </a:extLst>
          </p:cNvPr>
          <p:cNvSpPr txBox="1"/>
          <p:nvPr/>
        </p:nvSpPr>
        <p:spPr>
          <a:xfrm>
            <a:off x="1397479" y="6395790"/>
            <a:ext cx="351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Langholm</a:t>
            </a:r>
            <a:r>
              <a:rPr lang="en-US" b="1" dirty="0"/>
              <a:t> Castle</a:t>
            </a:r>
          </a:p>
        </p:txBody>
      </p:sp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B03EBDF6-BC79-4E39-71E9-9A50380D6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639" y="1272850"/>
            <a:ext cx="3524722" cy="264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4A09AF2-9EDA-E514-F56E-328CBADB234A}"/>
              </a:ext>
            </a:extLst>
          </p:cNvPr>
          <p:cNvSpPr txBox="1"/>
          <p:nvPr/>
        </p:nvSpPr>
        <p:spPr>
          <a:xfrm>
            <a:off x="5598543" y="4078691"/>
            <a:ext cx="26902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Armstrong History Center- </a:t>
            </a:r>
          </a:p>
          <a:p>
            <a:pPr algn="ctr"/>
            <a:r>
              <a:rPr lang="en-US" dirty="0"/>
              <a:t>excellent Armstrong and Elliot genealogy info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6AE232-BA83-A88F-4A59-FB19F9FC5220}"/>
              </a:ext>
            </a:extLst>
          </p:cNvPr>
          <p:cNvSpPr txBox="1"/>
          <p:nvPr/>
        </p:nvSpPr>
        <p:spPr>
          <a:xfrm>
            <a:off x="5598543" y="5115464"/>
            <a:ext cx="23808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Beautiful drive through the moors on a single track road between Newcastleton and </a:t>
            </a:r>
            <a:r>
              <a:rPr lang="en-US" i="1" dirty="0" err="1"/>
              <a:t>Langholm</a:t>
            </a:r>
            <a:r>
              <a:rPr lang="en-US" i="1" dirty="0"/>
              <a:t>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52DA8E-C7A2-1DF3-A394-3C377B7EE574}"/>
              </a:ext>
            </a:extLst>
          </p:cNvPr>
          <p:cNvSpPr txBox="1"/>
          <p:nvPr/>
        </p:nvSpPr>
        <p:spPr>
          <a:xfrm>
            <a:off x="8850702" y="6262777"/>
            <a:ext cx="2018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Teviothead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976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E2DB096-B543-520D-21CD-815709F891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34" y="594811"/>
            <a:ext cx="3630283" cy="272271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3AA122C-DB9C-1B0E-A830-E646A9134713}"/>
              </a:ext>
            </a:extLst>
          </p:cNvPr>
          <p:cNvSpPr txBox="1"/>
          <p:nvPr/>
        </p:nvSpPr>
        <p:spPr>
          <a:xfrm>
            <a:off x="1104181" y="3605842"/>
            <a:ext cx="270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Melrose Abbey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F91BEB-38B7-FFAD-622F-418DAA098DDD}"/>
              </a:ext>
            </a:extLst>
          </p:cNvPr>
          <p:cNvSpPr txBox="1"/>
          <p:nvPr/>
        </p:nvSpPr>
        <p:spPr>
          <a:xfrm>
            <a:off x="8206596" y="3597216"/>
            <a:ext cx="2881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Edinburgh Castle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0AAA809-8902-02DD-2B7B-2CE39FC79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602" y="875836"/>
            <a:ext cx="3255583" cy="244168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613835E-92F2-5CD5-B3CB-70F1FC308603}"/>
              </a:ext>
            </a:extLst>
          </p:cNvPr>
          <p:cNvSpPr txBox="1"/>
          <p:nvPr/>
        </p:nvSpPr>
        <p:spPr>
          <a:xfrm>
            <a:off x="4494362" y="3597216"/>
            <a:ext cx="247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Sterling Castle</a:t>
            </a: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FCB73C66-8A44-E803-4525-54778FE8D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843" y="754731"/>
            <a:ext cx="3845374" cy="256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ee the source image">
            <a:extLst>
              <a:ext uri="{FF2B5EF4-FFF2-40B4-BE49-F238E27FC236}">
                <a16:creationId xmlns:a16="http://schemas.microsoft.com/office/drawing/2014/main" id="{F2FFFCBA-022A-D1BE-DD31-407ABD459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656" y="4105583"/>
            <a:ext cx="3949101" cy="262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ee the source image">
            <a:extLst>
              <a:ext uri="{FF2B5EF4-FFF2-40B4-BE49-F238E27FC236}">
                <a16:creationId xmlns:a16="http://schemas.microsoft.com/office/drawing/2014/main" id="{7F6E0509-BB16-C1F1-9799-C25646E3C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9" y="3966548"/>
            <a:ext cx="3630283" cy="272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ee the source image">
            <a:extLst>
              <a:ext uri="{FF2B5EF4-FFF2-40B4-BE49-F238E27FC236}">
                <a16:creationId xmlns:a16="http://schemas.microsoft.com/office/drawing/2014/main" id="{DA1387D2-1968-4EA3-C5C4-9078A0112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089" y="4105583"/>
            <a:ext cx="1742608" cy="262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5243867-1F31-B38D-EFA2-2AFD65D87A91}"/>
              </a:ext>
            </a:extLst>
          </p:cNvPr>
          <p:cNvSpPr txBox="1"/>
          <p:nvPr/>
        </p:nvSpPr>
        <p:spPr>
          <a:xfrm>
            <a:off x="4285602" y="94891"/>
            <a:ext cx="7075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Notable Castles just a short drive from Newcastleton</a:t>
            </a:r>
          </a:p>
        </p:txBody>
      </p:sp>
    </p:spTree>
    <p:extLst>
      <p:ext uri="{BB962C8B-B14F-4D97-AF65-F5344CB8AC3E}">
        <p14:creationId xmlns:p14="http://schemas.microsoft.com/office/powerpoint/2010/main" val="2404769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A9E4F-34B6-B127-FA9C-F798B4177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8286"/>
          </a:xfrm>
        </p:spPr>
        <p:txBody>
          <a:bodyPr>
            <a:normAutofit/>
          </a:bodyPr>
          <a:lstStyle/>
          <a:p>
            <a:r>
              <a:rPr lang="en-US" sz="2800" dirty="0"/>
              <a:t>Other notable regional sites</a:t>
            </a:r>
          </a:p>
        </p:txBody>
      </p:sp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1524E80B-4FE7-6B27-66FB-DD8ECEC8E0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0" y="983412"/>
            <a:ext cx="4360333" cy="228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80F7B9-6F70-B633-C881-A43EC06BEA49}"/>
              </a:ext>
            </a:extLst>
          </p:cNvPr>
          <p:cNvSpPr txBox="1"/>
          <p:nvPr/>
        </p:nvSpPr>
        <p:spPr>
          <a:xfrm>
            <a:off x="1958196" y="3272587"/>
            <a:ext cx="2803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Jedburgh Abbey</a:t>
            </a:r>
          </a:p>
        </p:txBody>
      </p:sp>
      <p:pic>
        <p:nvPicPr>
          <p:cNvPr id="4100" name="Picture 4" descr="See the source image">
            <a:extLst>
              <a:ext uri="{FF2B5EF4-FFF2-40B4-BE49-F238E27FC236}">
                <a16:creationId xmlns:a16="http://schemas.microsoft.com/office/drawing/2014/main" id="{EDB879D1-5BFC-6791-5D7D-CD497CB17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577" y="944040"/>
            <a:ext cx="3513826" cy="263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FB96C3-B522-A8AF-8D0B-64558E17CB5F}"/>
              </a:ext>
            </a:extLst>
          </p:cNvPr>
          <p:cNvSpPr txBox="1"/>
          <p:nvPr/>
        </p:nvSpPr>
        <p:spPr>
          <a:xfrm>
            <a:off x="6096000" y="3579410"/>
            <a:ext cx="2950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Mary Queen of Scots House</a:t>
            </a:r>
          </a:p>
        </p:txBody>
      </p:sp>
      <p:pic>
        <p:nvPicPr>
          <p:cNvPr id="4102" name="Picture 6" descr="See the source image">
            <a:extLst>
              <a:ext uri="{FF2B5EF4-FFF2-40B4-BE49-F238E27FC236}">
                <a16:creationId xmlns:a16="http://schemas.microsoft.com/office/drawing/2014/main" id="{1A2B14EA-749B-183E-01FE-A9D84918C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29" y="3651699"/>
            <a:ext cx="3715109" cy="278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C71A8D-CA59-8CCF-F3F3-AF0192C113E6}"/>
              </a:ext>
            </a:extLst>
          </p:cNvPr>
          <p:cNvSpPr txBox="1"/>
          <p:nvPr/>
        </p:nvSpPr>
        <p:spPr>
          <a:xfrm>
            <a:off x="867275" y="6447811"/>
            <a:ext cx="422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Abbotsford- Home of Sir Walter Scott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CD5CF9-6513-46BB-C20C-4921957E050E}"/>
              </a:ext>
            </a:extLst>
          </p:cNvPr>
          <p:cNvSpPr txBox="1"/>
          <p:nvPr/>
        </p:nvSpPr>
        <p:spPr>
          <a:xfrm>
            <a:off x="5805577" y="6438031"/>
            <a:ext cx="3364302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Fatlips Peel Tower</a:t>
            </a:r>
          </a:p>
        </p:txBody>
      </p:sp>
      <p:pic>
        <p:nvPicPr>
          <p:cNvPr id="4106" name="Picture 10" descr="See the source image">
            <a:extLst>
              <a:ext uri="{FF2B5EF4-FFF2-40B4-BE49-F238E27FC236}">
                <a16:creationId xmlns:a16="http://schemas.microsoft.com/office/drawing/2014/main" id="{E542B512-AF70-FAFB-B61E-F669F5F18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566" y="4158324"/>
            <a:ext cx="3901656" cy="209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188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FDF4C-A577-BA8B-456E-6025CCF6B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Ulster Plantation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D77BAF-D405-3569-D454-23A69F2EEC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14" y="1420304"/>
            <a:ext cx="4514850" cy="2533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96CA7E-6042-8C22-B9BD-CC7A6E053F23}"/>
              </a:ext>
            </a:extLst>
          </p:cNvPr>
          <p:cNvSpPr txBox="1"/>
          <p:nvPr/>
        </p:nvSpPr>
        <p:spPr>
          <a:xfrm>
            <a:off x="812320" y="4226944"/>
            <a:ext cx="3735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" panose="02000000000000000000" pitchFamily="2" charset="0"/>
              </a:rPr>
              <a:t>Enniskillen</a:t>
            </a:r>
            <a:r>
              <a:rPr lang="en-US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" panose="02000000000000000000" pitchFamily="2" charset="0"/>
              </a:rPr>
              <a:t> Castle and Museum/ Genealogy Research Center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749F2B-8E63-4944-DE4C-25C7277EB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251" y="119248"/>
            <a:ext cx="5639429" cy="51357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7312DE-516A-3F53-4E7D-639E96A4FAA4}"/>
              </a:ext>
            </a:extLst>
          </p:cNvPr>
          <p:cNvSpPr txBox="1"/>
          <p:nvPr/>
        </p:nvSpPr>
        <p:spPr>
          <a:xfrm>
            <a:off x="5218981" y="5417389"/>
            <a:ext cx="6547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The</a:t>
            </a:r>
            <a:r>
              <a:rPr lang="en-US" b="1" i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 Ulster American Folk Park</a:t>
            </a:r>
            <a:r>
              <a:rPr lang="en-US" b="0" i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 is an open-air museum just outside Omagh, in County Tyrone, </a:t>
            </a:r>
            <a:r>
              <a:rPr lang="en-US" b="0" i="0" u="none" strike="noStrike">
                <a:solidFill>
                  <a:srgbClr val="1A0DAB"/>
                </a:solidFill>
                <a:effectLst/>
                <a:latin typeface="Roboto" panose="02000000000000000000" pitchFamily="2" charset="0"/>
                <a:hlinkClick r:id="rId4"/>
              </a:rPr>
              <a:t>Northern Ireland</a:t>
            </a:r>
            <a:r>
              <a:rPr lang="en-US" b="0" i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. With more than 30 exhibit buildings to explore, the museum tells the story of three centuries of Irish emigration.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382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737B4-14B6-B1C1-6DEA-66B0325AD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Arbirlot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351A95-F151-367B-A166-96DA1759A318}"/>
              </a:ext>
            </a:extLst>
          </p:cNvPr>
          <p:cNvSpPr txBox="1"/>
          <p:nvPr/>
        </p:nvSpPr>
        <p:spPr>
          <a:xfrm>
            <a:off x="1276709" y="5020574"/>
            <a:ext cx="96098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Arbirlot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 tooltip="Scottish Gaelic"/>
              </a:rPr>
              <a:t>Gaelic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 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Obar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Eilid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is a village in a rural parish of the same name in </a:t>
            </a:r>
            <a:r>
              <a:rPr 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Angus, Scotland"/>
              </a:rPr>
              <a:t>Angus, Scotland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The current name is usually presumed to be a contraction of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Aberelliot</a:t>
            </a:r>
            <a:r>
              <a:rPr lang="en-US" b="0" i="0" u="none" strike="noStrike" baseline="30000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/>
              </a:rPr>
              <a:t>[1]</a:t>
            </a:r>
            <a:r>
              <a:rPr lang="en-US" b="0" i="0" baseline="30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: 467 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or Aber-Eliot </a:t>
            </a:r>
            <a:r>
              <a:rPr lang="en-US" b="0" i="0" u="none" strike="noStrike" baseline="30000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/>
              </a:rPr>
              <a:t>[2]</a:t>
            </a:r>
            <a:r>
              <a:rPr lang="en-US" b="0" i="0" baseline="30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: 147 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 both meaning the mouth of the Elliot.</a:t>
            </a:r>
            <a:r>
              <a:rPr lang="en-US" b="0" i="0" u="none" strike="noStrike" baseline="30000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6"/>
              </a:rPr>
              <a:t>[a]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It is situated west of </a:t>
            </a:r>
            <a:r>
              <a:rPr 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7" tooltip="Arbroath"/>
              </a:rPr>
              <a:t>Arbroath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The main village settlement is on the Elliot Water, 2</a:t>
            </a:r>
            <a:r>
              <a:rPr lang="en-US" b="0" i="0" baseline="30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⁄</a:t>
            </a:r>
            <a:r>
              <a:rPr lang="en-US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miles (4 km) from Arbroath.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E4D6A7-1A38-EA2C-8655-63ABFB4E69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5563" y="2132253"/>
            <a:ext cx="2804544" cy="2103408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59FC7EB-3108-E2B5-0A21-F35024DFE4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67194" y="2160833"/>
            <a:ext cx="2804544" cy="2103408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C932EE-EF26-46AB-0D1F-F42D8623CD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519" y="1810265"/>
            <a:ext cx="3739392" cy="28045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4CD85F-14A2-20B9-DC99-92A247664F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260" y="2290641"/>
            <a:ext cx="2501220" cy="187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01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6A8F4-92CF-4BC5-8E0E-FBC6FFBD7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Border Marches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809068D-6FF8-44A0-AC07-68433F1DB6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4641" y="1825625"/>
            <a:ext cx="568271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37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D1855-E192-4766-9615-626096730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Ridings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CB2DE6E-EAFF-4DFB-A77B-22E5C1A18E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6911" y="1406176"/>
            <a:ext cx="6936291" cy="4351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CE94E4-2D33-44EB-865A-72FECC6986C7}"/>
              </a:ext>
            </a:extLst>
          </p:cNvPr>
          <p:cNvSpPr txBox="1"/>
          <p:nvPr/>
        </p:nvSpPr>
        <p:spPr>
          <a:xfrm>
            <a:off x="1291905" y="5740736"/>
            <a:ext cx="8875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rgbClr val="373737"/>
                </a:solidFill>
                <a:effectLst/>
                <a:latin typeface="Helvetica Neue"/>
              </a:rPr>
              <a:t>The Hawick Common-Riding is the first of the Border Common Ridings and celebrates both the capture of an English Flag in 1514 by the youth of Hawick at a place called Hornshole and the ancient custom of riding the marches or boundaries of the common land.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244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49D28-9AAA-4A37-832D-68AFEE80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Hawick Reiver Festival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0081301-956F-4A7F-9CB0-FA9204F5F5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0093" y="1825625"/>
            <a:ext cx="859181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4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49E01-A81B-4979-99CE-10CE5BC86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Chief Margaret Eliott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5625426-F089-4176-A162-D3C9B64C3B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5794" y="1722284"/>
            <a:ext cx="3826866" cy="38268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5310A0-5808-4D79-A504-474FA84C0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09390" y="1965328"/>
            <a:ext cx="5102488" cy="382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20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04F17-16F2-4B0B-A807-6A8D64DE6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Larriston</a:t>
            </a:r>
            <a:r>
              <a:rPr lang="en-US" dirty="0"/>
              <a:t>, </a:t>
            </a:r>
            <a:r>
              <a:rPr lang="en-US" dirty="0" err="1"/>
              <a:t>Bloodybush</a:t>
            </a:r>
            <a:r>
              <a:rPr lang="en-US" dirty="0"/>
              <a:t> Toll and the Grey Lads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25BBB6-9DC9-4A60-B434-0D82F7A88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240" y="1915915"/>
            <a:ext cx="4937760" cy="37033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6D367B-5E51-4905-B60E-4F3EAD65A168}"/>
              </a:ext>
            </a:extLst>
          </p:cNvPr>
          <p:cNvSpPr txBox="1"/>
          <p:nvPr/>
        </p:nvSpPr>
        <p:spPr>
          <a:xfrm>
            <a:off x="612396" y="5780015"/>
            <a:ext cx="10402349" cy="934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effectLst/>
                <a:latin typeface="freight-big-pro"/>
              </a:rPr>
              <a:t>George MacDonald Fraser wrote of the ‘</a:t>
            </a:r>
            <a:r>
              <a:rPr lang="en-US" b="0" i="0" dirty="0" err="1">
                <a:effectLst/>
                <a:latin typeface="freight-big-pro"/>
              </a:rPr>
              <a:t>Elliots</a:t>
            </a:r>
            <a:r>
              <a:rPr lang="en-US" b="0" i="0" dirty="0">
                <a:effectLst/>
                <a:latin typeface="freight-big-pro"/>
              </a:rPr>
              <a:t>, who dwelt in </a:t>
            </a:r>
            <a:r>
              <a:rPr lang="en-US" b="0" i="0" dirty="0" err="1">
                <a:effectLst/>
                <a:latin typeface="freight-big-pro"/>
              </a:rPr>
              <a:t>Liddesdale</a:t>
            </a:r>
            <a:r>
              <a:rPr lang="en-US" b="0" i="0" dirty="0">
                <a:effectLst/>
                <a:latin typeface="freight-big-pro"/>
              </a:rPr>
              <a:t>, and if there be a Hell, and it hath a mouth, then it gapes at the foot of that dark and terrible glen, and those within are devils incarnate.’</a:t>
            </a:r>
            <a:endParaRPr lang="en-US" dirty="0"/>
          </a:p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ABA03F1-B987-4DE0-B952-E9D185D59F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5915"/>
            <a:ext cx="4937760" cy="370332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4543F4-1026-4F65-9FA1-2F2DDC7968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479" y="1915915"/>
            <a:ext cx="2777490" cy="3703321"/>
          </a:xfrm>
        </p:spPr>
      </p:pic>
    </p:spTree>
    <p:extLst>
      <p:ext uri="{BB962C8B-B14F-4D97-AF65-F5344CB8AC3E}">
        <p14:creationId xmlns:p14="http://schemas.microsoft.com/office/powerpoint/2010/main" val="2554086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4EAE6-8DCD-4551-80F0-EC4F7BCDD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 Elliot Lands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127D945-C3EC-4FCC-8DF5-0402512FCC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7248" y="2523318"/>
            <a:ext cx="8778380" cy="24302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0F6E57-77D1-4026-969F-574DF4E8CA9D}"/>
              </a:ext>
            </a:extLst>
          </p:cNvPr>
          <p:cNvSpPr txBox="1"/>
          <p:nvPr/>
        </p:nvSpPr>
        <p:spPr>
          <a:xfrm>
            <a:off x="302003" y="3429000"/>
            <a:ext cx="1560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Redheugh and Newcastleton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C67F9B-A7E7-4A9E-9152-17347A657C5A}"/>
              </a:ext>
            </a:extLst>
          </p:cNvPr>
          <p:cNvSpPr txBox="1"/>
          <p:nvPr/>
        </p:nvSpPr>
        <p:spPr>
          <a:xfrm>
            <a:off x="9706062" y="5478011"/>
            <a:ext cx="22566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Grey Lads and </a:t>
            </a:r>
            <a:r>
              <a:rPr lang="en-US" dirty="0" err="1"/>
              <a:t>Bloodybush</a:t>
            </a:r>
            <a:r>
              <a:rPr lang="en-US" dirty="0"/>
              <a:t> Toll across the river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1C743A-562F-4B33-8B22-1B4E52366109}"/>
              </a:ext>
            </a:extLst>
          </p:cNvPr>
          <p:cNvSpPr txBox="1"/>
          <p:nvPr/>
        </p:nvSpPr>
        <p:spPr>
          <a:xfrm>
            <a:off x="9706062" y="1921079"/>
            <a:ext cx="1577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Stobs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36B850-5E13-440F-92AE-EECCF52AED49}"/>
              </a:ext>
            </a:extLst>
          </p:cNvPr>
          <p:cNvSpPr txBox="1"/>
          <p:nvPr/>
        </p:nvSpPr>
        <p:spPr>
          <a:xfrm>
            <a:off x="6249798" y="1251886"/>
            <a:ext cx="2592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err="1">
                <a:solidFill>
                  <a:srgbClr val="555555"/>
                </a:solidFill>
                <a:effectLst/>
                <a:latin typeface="Lucida Grande"/>
              </a:rPr>
              <a:t>Arkleton</a:t>
            </a:r>
            <a:r>
              <a:rPr lang="en-US" b="0" i="0" dirty="0">
                <a:solidFill>
                  <a:srgbClr val="555555"/>
                </a:solidFill>
                <a:effectLst/>
                <a:latin typeface="Lucida Grande"/>
              </a:rPr>
              <a:t> and Minto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673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05DEF-0848-4345-A3A4-1DFF726FC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Newcastleton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05C66D3-FCE8-48F9-800A-C65A57BF14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54" y="1598410"/>
            <a:ext cx="4061369" cy="3046027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0C796A-9B0D-429C-B551-F5B4885E62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314" y="1290938"/>
            <a:ext cx="4471332" cy="33534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30B41F-DE09-45B6-8089-4D07038BAB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5689" y="492008"/>
            <a:ext cx="3508774" cy="26294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5F815D-0F65-4D77-944E-DC6A42FFBF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511" y="3882867"/>
            <a:ext cx="4061370" cy="3046027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8860AC85-86AB-3931-85BA-2B53825734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54" y="3882867"/>
            <a:ext cx="3888157" cy="29161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3ADF2F-87AE-8885-825A-B093D889C7C2}"/>
              </a:ext>
            </a:extLst>
          </p:cNvPr>
          <p:cNvSpPr txBox="1"/>
          <p:nvPr/>
        </p:nvSpPr>
        <p:spPr>
          <a:xfrm>
            <a:off x="992038" y="1290938"/>
            <a:ext cx="2924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 Border Reiver Museum</a:t>
            </a:r>
          </a:p>
        </p:txBody>
      </p:sp>
    </p:spTree>
    <p:extLst>
      <p:ext uri="{BB962C8B-B14F-4D97-AF65-F5344CB8AC3E}">
        <p14:creationId xmlns:p14="http://schemas.microsoft.com/office/powerpoint/2010/main" val="4669031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3514</TotalTime>
  <Words>700</Words>
  <Application>Microsoft Office PowerPoint</Application>
  <PresentationFormat>Widescreen</PresentationFormat>
  <Paragraphs>53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Calibri</vt:lpstr>
      <vt:lpstr>Calibri Light</vt:lpstr>
      <vt:lpstr>freight-big-pro</vt:lpstr>
      <vt:lpstr>Helvetica Neue</vt:lpstr>
      <vt:lpstr>Linux Libertine</vt:lpstr>
      <vt:lpstr>Lucida Grande</vt:lpstr>
      <vt:lpstr>Roboto</vt:lpstr>
      <vt:lpstr>Times New Roman</vt:lpstr>
      <vt:lpstr>Verdana</vt:lpstr>
      <vt:lpstr>Verdana, Arial, Helvetica, sans-serif</vt:lpstr>
      <vt:lpstr>Office Theme</vt:lpstr>
      <vt:lpstr>Elliots in Angus</vt:lpstr>
      <vt:lpstr>Arbirlot</vt:lpstr>
      <vt:lpstr>The Border Marches</vt:lpstr>
      <vt:lpstr>Common Ridings</vt:lpstr>
      <vt:lpstr>Hawick Reiver Festival</vt:lpstr>
      <vt:lpstr>Chief Margaret Eliott</vt:lpstr>
      <vt:lpstr>Larriston, Bloodybush Toll and the Grey Lads</vt:lpstr>
      <vt:lpstr>Historic Elliot Lands</vt:lpstr>
      <vt:lpstr>Newcastleton</vt:lpstr>
      <vt:lpstr>Redheugh</vt:lpstr>
      <vt:lpstr>Hermitage Castle</vt:lpstr>
      <vt:lpstr>Wee Jock Elliot and  Scottish Warden, Lord Bothwell </vt:lpstr>
      <vt:lpstr>Little Jock Elliot </vt:lpstr>
      <vt:lpstr>Borders Railway</vt:lpstr>
      <vt:lpstr>Armstrong History</vt:lpstr>
      <vt:lpstr>PowerPoint Presentation</vt:lpstr>
      <vt:lpstr>Other notable regional sites</vt:lpstr>
      <vt:lpstr>Ulster Plantation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Scottish Borders</dc:title>
  <dc:creator>William Elliott</dc:creator>
  <cp:lastModifiedBy>William Elliott</cp:lastModifiedBy>
  <cp:revision>35</cp:revision>
  <dcterms:created xsi:type="dcterms:W3CDTF">2022-02-12T12:49:15Z</dcterms:created>
  <dcterms:modified xsi:type="dcterms:W3CDTF">2022-06-26T22:23:29Z</dcterms:modified>
</cp:coreProperties>
</file>